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3.jpg" ContentType="image/gif"/>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417" r:id="rId3"/>
    <p:sldId id="260" r:id="rId4"/>
    <p:sldId id="270" r:id="rId5"/>
    <p:sldId id="290" r:id="rId6"/>
    <p:sldId id="268" r:id="rId7"/>
    <p:sldId id="271" r:id="rId8"/>
    <p:sldId id="418" r:id="rId9"/>
    <p:sldId id="265" r:id="rId10"/>
    <p:sldId id="267" r:id="rId11"/>
    <p:sldId id="411" r:id="rId12"/>
    <p:sldId id="386" r:id="rId13"/>
    <p:sldId id="266" r:id="rId14"/>
    <p:sldId id="393" r:id="rId15"/>
    <p:sldId id="405" r:id="rId16"/>
    <p:sldId id="406" r:id="rId17"/>
    <p:sldId id="262" r:id="rId18"/>
    <p:sldId id="261" r:id="rId19"/>
    <p:sldId id="422" r:id="rId20"/>
    <p:sldId id="412" r:id="rId21"/>
    <p:sldId id="413" r:id="rId22"/>
    <p:sldId id="424" r:id="rId23"/>
    <p:sldId id="310" r:id="rId24"/>
    <p:sldId id="414" r:id="rId25"/>
    <p:sldId id="314" r:id="rId26"/>
    <p:sldId id="307" r:id="rId27"/>
    <p:sldId id="263" r:id="rId28"/>
    <p:sldId id="362" r:id="rId29"/>
    <p:sldId id="366" r:id="rId30"/>
    <p:sldId id="425" r:id="rId31"/>
    <p:sldId id="269" r:id="rId32"/>
    <p:sldId id="264" r:id="rId33"/>
    <p:sldId id="374" r:id="rId34"/>
    <p:sldId id="415" r:id="rId35"/>
    <p:sldId id="343" r:id="rId36"/>
    <p:sldId id="427" r:id="rId37"/>
    <p:sldId id="338" r:id="rId38"/>
    <p:sldId id="318" r:id="rId39"/>
    <p:sldId id="341" r:id="rId40"/>
    <p:sldId id="319" r:id="rId41"/>
    <p:sldId id="339" r:id="rId42"/>
    <p:sldId id="423" r:id="rId43"/>
    <p:sldId id="421" r:id="rId44"/>
    <p:sldId id="316" r:id="rId45"/>
    <p:sldId id="347" r:id="rId46"/>
    <p:sldId id="317" r:id="rId47"/>
    <p:sldId id="419" r:id="rId48"/>
    <p:sldId id="378" r:id="rId49"/>
    <p:sldId id="420" r:id="rId50"/>
    <p:sldId id="355" r:id="rId51"/>
    <p:sldId id="426" r:id="rId52"/>
    <p:sldId id="357" r:id="rId53"/>
    <p:sldId id="358" r:id="rId54"/>
    <p:sldId id="380" r:id="rId55"/>
    <p:sldId id="381" r:id="rId56"/>
    <p:sldId id="382" r:id="rId57"/>
    <p:sldId id="397" r:id="rId58"/>
    <p:sldId id="404" r:id="rId59"/>
    <p:sldId id="387" r:id="rId60"/>
    <p:sldId id="388" r:id="rId61"/>
    <p:sldId id="398" r:id="rId62"/>
    <p:sldId id="399" r:id="rId63"/>
    <p:sldId id="32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99"/>
    <a:srgbClr val="0033CC"/>
    <a:srgbClr val="008000"/>
    <a:srgbClr val="339933"/>
    <a:srgbClr val="FF6600"/>
    <a:srgbClr val="CC0000"/>
    <a:srgbClr val="00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B9431-7EB4-448F-9ACC-8DB7CDBEFF0D}" type="datetimeFigureOut">
              <a:rPr lang="en-US" smtClean="0"/>
              <a:t>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BECA-33FE-45F0-9CB7-2089AC364B52}" type="slidenum">
              <a:rPr lang="en-US" smtClean="0"/>
              <a:t>‹#›</a:t>
            </a:fld>
            <a:endParaRPr lang="en-US"/>
          </a:p>
        </p:txBody>
      </p:sp>
    </p:spTree>
    <p:extLst>
      <p:ext uri="{BB962C8B-B14F-4D97-AF65-F5344CB8AC3E}">
        <p14:creationId xmlns:p14="http://schemas.microsoft.com/office/powerpoint/2010/main" val="216398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youtube.com/watch?v=lkf_p79jKVU" TargetMode="Externa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BZwvl4f88Cc&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youtube.com/watch?v=kIID5FDi2JQ"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www.youtube.com/watch?v=vVX-PrBRt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en.wikipedia.org/wiki/Azimuthal_projection#Azimuthal_.28projections_onto_a_plane.29" TargetMode="Externa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g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cnn.com/2015/10/28/asia/china-south-china-sea-disputes-explainer/index.html"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hyperlink" Target="https://www.youtube.com/watch?v=6HuKphKJnQk" TargetMode="External"/><Relationship Id="rId1" Type="http://schemas.openxmlformats.org/officeDocument/2006/relationships/slideLayout" Target="../slideLayouts/slideLayout4.xml"/><Relationship Id="rId4" Type="http://schemas.openxmlformats.org/officeDocument/2006/relationships/image" Target="../media/image74.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s://www.cbsnews.com/news/sea-change-how-the-dutch-confront-the-rise-of-the-ocean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s://www.youtube.com/watch?v=KUF_Ckv8HbE" TargetMode="External"/><Relationship Id="rId13" Type="http://schemas.openxmlformats.org/officeDocument/2006/relationships/hyperlink" Target="https://www.youtube.com/watch?v=EhiJeUuvCmI" TargetMode="External"/><Relationship Id="rId3" Type="http://schemas.openxmlformats.org/officeDocument/2006/relationships/hyperlink" Target="https://www.youtube.com/watch?v=Fw0CGz-edSs" TargetMode="External"/><Relationship Id="rId7" Type="http://schemas.openxmlformats.org/officeDocument/2006/relationships/hyperlink" Target="https://www.youtube.com/watch?v=TdV6yAzyBas&amp;index=30&amp;list=PLsnl7oHcNUt-rjj_hIubKHyGMRjR7yQVH" TargetMode="External"/><Relationship Id="rId12" Type="http://schemas.openxmlformats.org/officeDocument/2006/relationships/hyperlink" Target="https://www.youtube.com/watch?v=Lp5v00LMdlM" TargetMode="External"/><Relationship Id="rId2" Type="http://schemas.openxmlformats.org/officeDocument/2006/relationships/hyperlink" Target="https://www.youtube.com/watch?v=XXhtZXvN1ZI" TargetMode="External"/><Relationship Id="rId16" Type="http://schemas.openxmlformats.org/officeDocument/2006/relationships/hyperlink" Target="https://www.youtube.com/watch?v=44j7_9nnI34" TargetMode="External"/><Relationship Id="rId1" Type="http://schemas.openxmlformats.org/officeDocument/2006/relationships/slideLayout" Target="../slideLayouts/slideLayout2.xml"/><Relationship Id="rId6" Type="http://schemas.openxmlformats.org/officeDocument/2006/relationships/hyperlink" Target="https://www.youtube.com/watch?v=MzxllMgK4TQ&amp;list=PLsnl7oHcNUt-rjj_hIubKHyGMRjR7yQVH&amp;index=22" TargetMode="External"/><Relationship Id="rId11" Type="http://schemas.openxmlformats.org/officeDocument/2006/relationships/hyperlink" Target="https://www.youtube.com/watch?v=PcZg51Il9no" TargetMode="External"/><Relationship Id="rId5" Type="http://schemas.openxmlformats.org/officeDocument/2006/relationships/hyperlink" Target="https://www.youtube.com/watch?v=6HuKphKJnQk" TargetMode="External"/><Relationship Id="rId15" Type="http://schemas.openxmlformats.org/officeDocument/2006/relationships/hyperlink" Target="https://www.youtube.com/watch?v=KxF1W4mbvwE" TargetMode="External"/><Relationship Id="rId10" Type="http://schemas.openxmlformats.org/officeDocument/2006/relationships/hyperlink" Target="https://www.youtube.com/watch?v=WN7mNEQ7s58&amp;index=1&amp;list=PLD985DC24042D71ED" TargetMode="External"/><Relationship Id="rId4" Type="http://schemas.openxmlformats.org/officeDocument/2006/relationships/hyperlink" Target="https://www.youtube.com/watch?v=9A9J8I-pTzU" TargetMode="External"/><Relationship Id="rId9" Type="http://schemas.openxmlformats.org/officeDocument/2006/relationships/hyperlink" Target="https://www.youtube.com/watch?v=poMGRbfgp38&amp;list=PL0C0A2A71BD0BC488&amp;index=1" TargetMode="External"/><Relationship Id="rId14" Type="http://schemas.openxmlformats.org/officeDocument/2006/relationships/hyperlink" Target="https://www.youtube.com/watch?v=02qKTIdjv8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94F7-8FC9-4C33-9A69-10E8C5486DB8}"/>
              </a:ext>
            </a:extLst>
          </p:cNvPr>
          <p:cNvSpPr>
            <a:spLocks noGrp="1"/>
          </p:cNvSpPr>
          <p:nvPr>
            <p:ph type="ctrTitle"/>
          </p:nvPr>
        </p:nvSpPr>
        <p:spPr/>
        <p:txBody>
          <a:bodyPr/>
          <a:lstStyle/>
          <a:p>
            <a:r>
              <a:rPr lang="en-US" b="1" u="sng" dirty="0"/>
              <a:t>AP Human Geography </a:t>
            </a:r>
            <a:endParaRPr lang="en-US" dirty="0"/>
          </a:p>
        </p:txBody>
      </p:sp>
      <p:sp>
        <p:nvSpPr>
          <p:cNvPr id="3" name="Subtitle 2">
            <a:extLst>
              <a:ext uri="{FF2B5EF4-FFF2-40B4-BE49-F238E27FC236}">
                <a16:creationId xmlns:a16="http://schemas.microsoft.com/office/drawing/2014/main" id="{797FF8DA-06CC-434B-AF0C-37E255B8CE01}"/>
              </a:ext>
            </a:extLst>
          </p:cNvPr>
          <p:cNvSpPr>
            <a:spLocks noGrp="1"/>
          </p:cNvSpPr>
          <p:nvPr>
            <p:ph type="subTitle" idx="1"/>
          </p:nvPr>
        </p:nvSpPr>
        <p:spPr>
          <a:xfrm>
            <a:off x="1915128" y="3956279"/>
            <a:ext cx="8691912" cy="1086237"/>
          </a:xfrm>
        </p:spPr>
        <p:txBody>
          <a:bodyPr>
            <a:normAutofit fontScale="85000" lnSpcReduction="10000"/>
          </a:bodyPr>
          <a:lstStyle/>
          <a:p>
            <a:r>
              <a:rPr lang="en-US" sz="4000" b="1" dirty="0" smtClean="0">
                <a:solidFill>
                  <a:srgbClr val="FF0000"/>
                </a:solidFill>
              </a:rPr>
              <a:t>Unit 1 Geography</a:t>
            </a:r>
            <a:r>
              <a:rPr lang="en-US" sz="4000" b="1" dirty="0">
                <a:solidFill>
                  <a:srgbClr val="FF0000"/>
                </a:solidFill>
              </a:rPr>
              <a:t>: Its Nature and Perspective</a:t>
            </a:r>
            <a:r>
              <a:rPr lang="en-US" sz="4000" dirty="0">
                <a:solidFill>
                  <a:srgbClr val="FF0000"/>
                </a:solidFill>
              </a:rPr>
              <a:t> </a:t>
            </a:r>
          </a:p>
        </p:txBody>
      </p:sp>
    </p:spTree>
    <p:extLst>
      <p:ext uri="{BB962C8B-B14F-4D97-AF65-F5344CB8AC3E}">
        <p14:creationId xmlns:p14="http://schemas.microsoft.com/office/powerpoint/2010/main" val="2213329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BD98-6C48-41A5-9269-6472ABDA5CCC}"/>
              </a:ext>
            </a:extLst>
          </p:cNvPr>
          <p:cNvSpPr>
            <a:spLocks noGrp="1"/>
          </p:cNvSpPr>
          <p:nvPr>
            <p:ph type="title"/>
          </p:nvPr>
        </p:nvSpPr>
        <p:spPr>
          <a:xfrm>
            <a:off x="1371600" y="0"/>
            <a:ext cx="9601200" cy="16002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6F06338-180C-41E8-B328-BF4FCE7032A0}"/>
              </a:ext>
            </a:extLst>
          </p:cNvPr>
          <p:cNvPicPr>
            <a:picLocks noGrp="1" noChangeAspect="1"/>
          </p:cNvPicPr>
          <p:nvPr>
            <p:ph idx="1"/>
          </p:nvPr>
        </p:nvPicPr>
        <p:blipFill>
          <a:blip r:embed="rId2"/>
          <a:stretch>
            <a:fillRect/>
          </a:stretch>
        </p:blipFill>
        <p:spPr>
          <a:xfrm>
            <a:off x="697230" y="0"/>
            <a:ext cx="11494770" cy="7475220"/>
          </a:xfrm>
        </p:spPr>
      </p:pic>
    </p:spTree>
    <p:extLst>
      <p:ext uri="{BB962C8B-B14F-4D97-AF65-F5344CB8AC3E}">
        <p14:creationId xmlns:p14="http://schemas.microsoft.com/office/powerpoint/2010/main" val="1962451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0"/>
            <a:ext cx="10705171" cy="1126273"/>
          </a:xfrm>
        </p:spPr>
        <p:txBody>
          <a:bodyPr>
            <a:normAutofit/>
          </a:bodyPr>
          <a:lstStyle/>
          <a:p>
            <a:r>
              <a:rPr lang="en-US" dirty="0" smtClean="0"/>
              <a:t>                  </a:t>
            </a:r>
            <a:r>
              <a:rPr lang="en-US" b="1" u="sng" dirty="0" smtClean="0">
                <a:solidFill>
                  <a:srgbClr val="FF0000"/>
                </a:solidFill>
              </a:rPr>
              <a:t>Latitude and Longitude</a:t>
            </a:r>
            <a:endParaRPr lang="en-US" b="1" u="sng" dirty="0">
              <a:solidFill>
                <a:srgbClr val="FF0000"/>
              </a:solidFill>
            </a:endParaRPr>
          </a:p>
        </p:txBody>
      </p:sp>
      <p:sp>
        <p:nvSpPr>
          <p:cNvPr id="3" name="Text Placeholder 2"/>
          <p:cNvSpPr>
            <a:spLocks noGrp="1"/>
          </p:cNvSpPr>
          <p:nvPr>
            <p:ph type="body" idx="1"/>
          </p:nvPr>
        </p:nvSpPr>
        <p:spPr>
          <a:xfrm>
            <a:off x="735980" y="1315844"/>
            <a:ext cx="5079604" cy="1059366"/>
          </a:xfrm>
        </p:spPr>
        <p:txBody>
          <a:bodyPr/>
          <a:lstStyle/>
          <a:p>
            <a:r>
              <a:rPr lang="en-US" sz="1600" b="1" u="sng" dirty="0">
                <a:solidFill>
                  <a:srgbClr val="00B0F0"/>
                </a:solidFill>
              </a:rPr>
              <a:t>Latitude</a:t>
            </a:r>
            <a:r>
              <a:rPr lang="en-US" sz="1600" dirty="0">
                <a:solidFill>
                  <a:srgbClr val="00B0F0"/>
                </a:solidFill>
              </a:rPr>
              <a:t>: </a:t>
            </a:r>
            <a:r>
              <a:rPr lang="en-US" sz="1600" dirty="0"/>
              <a:t>the numbering system used to indicate the location of parallels drawn on a globe and measuring distance north and south of the Equator 0 degrees. </a:t>
            </a:r>
            <a:r>
              <a:rPr lang="en-US" sz="1600" b="1" dirty="0"/>
              <a:t>Parallel</a:t>
            </a:r>
            <a:r>
              <a:rPr lang="en-US" sz="1600" dirty="0"/>
              <a:t>: circle drawn around the globe parallel to the equator and at right angles to the meridians</a:t>
            </a:r>
          </a:p>
        </p:txBody>
      </p:sp>
      <p:sp>
        <p:nvSpPr>
          <p:cNvPr id="5" name="Text Placeholder 4"/>
          <p:cNvSpPr>
            <a:spLocks noGrp="1"/>
          </p:cNvSpPr>
          <p:nvPr>
            <p:ph type="body" sz="quarter" idx="3"/>
          </p:nvPr>
        </p:nvSpPr>
        <p:spPr>
          <a:xfrm>
            <a:off x="6525014" y="1315844"/>
            <a:ext cx="5666986" cy="1059366"/>
          </a:xfrm>
        </p:spPr>
        <p:txBody>
          <a:bodyPr/>
          <a:lstStyle/>
          <a:p>
            <a:r>
              <a:rPr lang="en-US" sz="1800" b="1" u="sng" dirty="0">
                <a:solidFill>
                  <a:srgbClr val="C00000"/>
                </a:solidFill>
              </a:rPr>
              <a:t>Longitude: </a:t>
            </a:r>
            <a:r>
              <a:rPr lang="en-US" sz="1800" dirty="0"/>
              <a:t>The numbering system used to indicate the location of meridians drawn on a globe and measuring distance east and west of the prime meridian 0 degrees, Greenwich England</a:t>
            </a:r>
          </a:p>
        </p:txBody>
      </p:sp>
      <p:pic>
        <p:nvPicPr>
          <p:cNvPr id="7" name="Content Placeholder 5">
            <a:extLst>
              <a:ext uri="{FF2B5EF4-FFF2-40B4-BE49-F238E27FC236}">
                <a16:creationId xmlns:a16="http://schemas.microsoft.com/office/drawing/2014/main" id="{CC0E9E68-BE64-4A68-BB92-5AEC263176A2}"/>
              </a:ext>
            </a:extLst>
          </p:cNvPr>
          <p:cNvPicPr>
            <a:picLocks noGrp="1" noChangeAspect="1"/>
          </p:cNvPicPr>
          <p:nvPr>
            <p:ph sz="half" idx="2"/>
          </p:nvPr>
        </p:nvPicPr>
        <p:blipFill>
          <a:blip r:embed="rId2"/>
          <a:stretch>
            <a:fillRect/>
          </a:stretch>
        </p:blipFill>
        <p:spPr>
          <a:xfrm>
            <a:off x="847492" y="2564781"/>
            <a:ext cx="5274528" cy="4293219"/>
          </a:xfrm>
        </p:spPr>
      </p:pic>
      <p:pic>
        <p:nvPicPr>
          <p:cNvPr id="8" name="Content Placeholder 7">
            <a:extLst>
              <a:ext uri="{FF2B5EF4-FFF2-40B4-BE49-F238E27FC236}">
                <a16:creationId xmlns:a16="http://schemas.microsoft.com/office/drawing/2014/main" id="{B8D8C726-A41F-4E7A-928C-FC2F81D59DC5}"/>
              </a:ext>
            </a:extLst>
          </p:cNvPr>
          <p:cNvPicPr>
            <a:picLocks noGrp="1" noChangeAspect="1"/>
          </p:cNvPicPr>
          <p:nvPr>
            <p:ph sz="quarter" idx="4"/>
          </p:nvPr>
        </p:nvPicPr>
        <p:blipFill>
          <a:blip r:embed="rId3"/>
          <a:stretch>
            <a:fillRect/>
          </a:stretch>
        </p:blipFill>
        <p:spPr>
          <a:xfrm>
            <a:off x="6525014" y="2564781"/>
            <a:ext cx="5551757" cy="4148253"/>
          </a:xfrm>
        </p:spPr>
      </p:pic>
    </p:spTree>
    <p:extLst>
      <p:ext uri="{BB962C8B-B14F-4D97-AF65-F5344CB8AC3E}">
        <p14:creationId xmlns:p14="http://schemas.microsoft.com/office/powerpoint/2010/main" val="320261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875D-315D-4808-AB24-B85F0CC1B5DB}"/>
              </a:ext>
            </a:extLst>
          </p:cNvPr>
          <p:cNvSpPr>
            <a:spLocks noGrp="1"/>
          </p:cNvSpPr>
          <p:nvPr>
            <p:ph type="title"/>
          </p:nvPr>
        </p:nvSpPr>
        <p:spPr>
          <a:xfrm>
            <a:off x="808383" y="132522"/>
            <a:ext cx="11171581" cy="1232452"/>
          </a:xfrm>
        </p:spPr>
        <p:txBody>
          <a:bodyPr>
            <a:normAutofit/>
          </a:bodyPr>
          <a:lstStyle/>
          <a:p>
            <a:r>
              <a:rPr lang="en-US" dirty="0"/>
              <a:t>       </a:t>
            </a:r>
            <a:r>
              <a:rPr lang="en-US" dirty="0" smtClean="0"/>
              <a:t>  </a:t>
            </a:r>
            <a:r>
              <a:rPr lang="en-US" b="1" u="sng" dirty="0">
                <a:solidFill>
                  <a:srgbClr val="0070C0"/>
                </a:solidFill>
              </a:rPr>
              <a:t>International Date </a:t>
            </a:r>
            <a:r>
              <a:rPr lang="en-US" b="1" u="sng" dirty="0" smtClean="0">
                <a:solidFill>
                  <a:srgbClr val="0070C0"/>
                </a:solidFill>
              </a:rPr>
              <a:t>Line /  Time Zones</a:t>
            </a:r>
            <a:endParaRPr lang="en-US" b="1" u="sng" dirty="0">
              <a:solidFill>
                <a:srgbClr val="0070C0"/>
              </a:solidFill>
            </a:endParaRPr>
          </a:p>
        </p:txBody>
      </p:sp>
      <p:pic>
        <p:nvPicPr>
          <p:cNvPr id="6" name="Content Placeholder 5">
            <a:extLst>
              <a:ext uri="{FF2B5EF4-FFF2-40B4-BE49-F238E27FC236}">
                <a16:creationId xmlns:a16="http://schemas.microsoft.com/office/drawing/2014/main" id="{DD5896C4-7254-4BB9-A5B2-26B0664FAAED}"/>
              </a:ext>
            </a:extLst>
          </p:cNvPr>
          <p:cNvPicPr>
            <a:picLocks noGrp="1" noChangeAspect="1"/>
          </p:cNvPicPr>
          <p:nvPr>
            <p:ph sz="half" idx="1"/>
          </p:nvPr>
        </p:nvPicPr>
        <p:blipFill>
          <a:blip r:embed="rId2"/>
          <a:stretch>
            <a:fillRect/>
          </a:stretch>
        </p:blipFill>
        <p:spPr>
          <a:xfrm>
            <a:off x="808384" y="1470992"/>
            <a:ext cx="5592416" cy="5287618"/>
          </a:xfrm>
        </p:spPr>
      </p:pic>
      <p:pic>
        <p:nvPicPr>
          <p:cNvPr id="10" name="Content Placeholder 6">
            <a:extLst>
              <a:ext uri="{FF2B5EF4-FFF2-40B4-BE49-F238E27FC236}">
                <a16:creationId xmlns:a16="http://schemas.microsoft.com/office/drawing/2014/main" id="{C23C5886-0292-41C8-B46B-3A0B88EC0FD1}"/>
              </a:ext>
            </a:extLst>
          </p:cNvPr>
          <p:cNvPicPr>
            <a:picLocks noGrp="1" noChangeAspect="1"/>
          </p:cNvPicPr>
          <p:nvPr>
            <p:ph sz="half" idx="2"/>
          </p:nvPr>
        </p:nvPicPr>
        <p:blipFill>
          <a:blip r:embed="rId3"/>
          <a:stretch>
            <a:fillRect/>
          </a:stretch>
        </p:blipFill>
        <p:spPr>
          <a:xfrm>
            <a:off x="6524625" y="1470992"/>
            <a:ext cx="5667375" cy="5287617"/>
          </a:xfrm>
        </p:spPr>
      </p:pic>
    </p:spTree>
    <p:extLst>
      <p:ext uri="{BB962C8B-B14F-4D97-AF65-F5344CB8AC3E}">
        <p14:creationId xmlns:p14="http://schemas.microsoft.com/office/powerpoint/2010/main" val="24763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3039-D43F-4796-ACD6-0EC82E10E1F1}"/>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1637BD7-26C0-4DB8-88D1-31CD65186696}"/>
              </a:ext>
            </a:extLst>
          </p:cNvPr>
          <p:cNvPicPr>
            <a:picLocks noGrp="1" noChangeAspect="1"/>
          </p:cNvPicPr>
          <p:nvPr>
            <p:ph idx="1"/>
          </p:nvPr>
        </p:nvPicPr>
        <p:blipFill>
          <a:blip r:embed="rId2"/>
          <a:stretch>
            <a:fillRect/>
          </a:stretch>
        </p:blipFill>
        <p:spPr>
          <a:xfrm>
            <a:off x="731520" y="91440"/>
            <a:ext cx="11460480" cy="7326630"/>
          </a:xfrm>
        </p:spPr>
      </p:pic>
    </p:spTree>
    <p:extLst>
      <p:ext uri="{BB962C8B-B14F-4D97-AF65-F5344CB8AC3E}">
        <p14:creationId xmlns:p14="http://schemas.microsoft.com/office/powerpoint/2010/main" val="1521894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98BC-2234-4798-8A6D-8D39B2E54E3E}"/>
              </a:ext>
            </a:extLst>
          </p:cNvPr>
          <p:cNvSpPr>
            <a:spLocks noGrp="1"/>
          </p:cNvSpPr>
          <p:nvPr>
            <p:ph type="title"/>
          </p:nvPr>
        </p:nvSpPr>
        <p:spPr>
          <a:xfrm>
            <a:off x="834887" y="225287"/>
            <a:ext cx="11213678" cy="993913"/>
          </a:xfrm>
        </p:spPr>
        <p:txBody>
          <a:bodyPr>
            <a:normAutofit fontScale="90000"/>
          </a:bodyPr>
          <a:lstStyle/>
          <a:p>
            <a:r>
              <a:rPr lang="en-US" dirty="0"/>
              <a:t> </a:t>
            </a:r>
            <a:r>
              <a:rPr lang="en-US" sz="3600" b="1" u="sng" dirty="0">
                <a:solidFill>
                  <a:srgbClr val="C00000"/>
                </a:solidFill>
              </a:rPr>
              <a:t>Density: </a:t>
            </a:r>
            <a:r>
              <a:rPr lang="en-US" sz="2700" dirty="0"/>
              <a:t>is the number of things—which could be people, animals, plants, or objects—in a certain area. The frequency something occurs</a:t>
            </a:r>
            <a:endParaRPr lang="en-US" sz="2700" b="1" u="sng" dirty="0">
              <a:solidFill>
                <a:srgbClr val="C00000"/>
              </a:solidFill>
            </a:endParaRPr>
          </a:p>
        </p:txBody>
      </p:sp>
      <p:sp>
        <p:nvSpPr>
          <p:cNvPr id="3" name="Content Placeholder 2">
            <a:extLst>
              <a:ext uri="{FF2B5EF4-FFF2-40B4-BE49-F238E27FC236}">
                <a16:creationId xmlns:a16="http://schemas.microsoft.com/office/drawing/2014/main" id="{9829011F-77D6-444E-B256-1E90E864A3BA}"/>
              </a:ext>
            </a:extLst>
          </p:cNvPr>
          <p:cNvSpPr>
            <a:spLocks noGrp="1"/>
          </p:cNvSpPr>
          <p:nvPr>
            <p:ph idx="1"/>
          </p:nvPr>
        </p:nvSpPr>
        <p:spPr>
          <a:xfrm>
            <a:off x="834887" y="1546413"/>
            <a:ext cx="11357113" cy="5311588"/>
          </a:xfrm>
        </p:spPr>
        <p:txBody>
          <a:bodyPr>
            <a:normAutofit fontScale="77500" lnSpcReduction="20000"/>
          </a:bodyPr>
          <a:lstStyle/>
          <a:p>
            <a:r>
              <a:rPr lang="en-US" sz="2400" b="1" u="sng" dirty="0">
                <a:solidFill>
                  <a:srgbClr val="002060"/>
                </a:solidFill>
              </a:rPr>
              <a:t>Arithmetic density</a:t>
            </a:r>
            <a:r>
              <a:rPr lang="en-US" sz="2400" dirty="0">
                <a:solidFill>
                  <a:srgbClr val="002060"/>
                </a:solidFill>
              </a:rPr>
              <a:t>: Number of objects in an area, commonly used to compare distribution of population in different countries. (# people / sq. kilometer / mile</a:t>
            </a:r>
          </a:p>
          <a:p>
            <a:r>
              <a:rPr lang="en-US" sz="2400" b="1" u="sng" dirty="0">
                <a:solidFill>
                  <a:srgbClr val="003300"/>
                </a:solidFill>
              </a:rPr>
              <a:t>Physiological density</a:t>
            </a:r>
            <a:r>
              <a:rPr lang="en-US" sz="2400" dirty="0">
                <a:solidFill>
                  <a:srgbClr val="003300"/>
                </a:solidFill>
              </a:rPr>
              <a:t>: Number of persons per unit of area suitable for agriculture. Could mean a country has difﬁculty growing enough food</a:t>
            </a:r>
            <a:r>
              <a:rPr lang="en-US" sz="2400" dirty="0"/>
              <a:t>. </a:t>
            </a:r>
          </a:p>
          <a:p>
            <a:r>
              <a:rPr lang="en-US" sz="2400" b="1" u="sng" dirty="0">
                <a:solidFill>
                  <a:srgbClr val="FF6600"/>
                </a:solidFill>
              </a:rPr>
              <a:t>Agricultural density:  </a:t>
            </a:r>
            <a:r>
              <a:rPr lang="en-US" sz="2400" dirty="0">
                <a:solidFill>
                  <a:srgbClr val="FF6600"/>
                </a:solidFill>
              </a:rPr>
              <a:t>Number of farmers per unit area of farmland. Could mean that a country has inefﬁcient agriculture.</a:t>
            </a:r>
          </a:p>
          <a:p>
            <a:r>
              <a:rPr lang="en-US" sz="2400" dirty="0"/>
              <a:t> </a:t>
            </a:r>
            <a:r>
              <a:rPr lang="en-US" sz="2400" b="1" u="sng" dirty="0">
                <a:solidFill>
                  <a:srgbClr val="7030A0"/>
                </a:solidFill>
              </a:rPr>
              <a:t>Housing density-: </a:t>
            </a:r>
            <a:r>
              <a:rPr lang="en-US" sz="2400" dirty="0">
                <a:solidFill>
                  <a:srgbClr val="7030A0"/>
                </a:solidFill>
              </a:rPr>
              <a:t>Number of dwelling units per unit of area -- may mean people live in overcrowded </a:t>
            </a:r>
            <a:r>
              <a:rPr lang="en-US" sz="2400" dirty="0" smtClean="0">
                <a:solidFill>
                  <a:srgbClr val="7030A0"/>
                </a:solidFill>
              </a:rPr>
              <a:t>housing</a:t>
            </a:r>
          </a:p>
          <a:p>
            <a:endParaRPr lang="en-US" sz="2400" dirty="0">
              <a:solidFill>
                <a:srgbClr val="7030A0"/>
              </a:solidFill>
            </a:endParaRPr>
          </a:p>
          <a:p>
            <a:r>
              <a:rPr lang="en-US" sz="2400" b="1" u="sng" dirty="0">
                <a:solidFill>
                  <a:srgbClr val="CC0099"/>
                </a:solidFill>
              </a:rPr>
              <a:t>Pattern</a:t>
            </a:r>
            <a:r>
              <a:rPr lang="en-US" sz="2400" dirty="0">
                <a:solidFill>
                  <a:srgbClr val="CC0099"/>
                </a:solidFill>
              </a:rPr>
              <a:t> How things are arranged in space</a:t>
            </a:r>
          </a:p>
          <a:p>
            <a:r>
              <a:rPr lang="en-US" sz="2400" dirty="0">
                <a:solidFill>
                  <a:srgbClr val="CC0099"/>
                </a:solidFill>
              </a:rPr>
              <a:t>Described by geometric shapes like linear, such as the arrangement of houses along a street or squares of many cities blocks. Lack of pattern = </a:t>
            </a:r>
            <a:r>
              <a:rPr lang="en-US" sz="2400" dirty="0" smtClean="0">
                <a:solidFill>
                  <a:srgbClr val="CC0099"/>
                </a:solidFill>
              </a:rPr>
              <a:t>Random</a:t>
            </a:r>
          </a:p>
          <a:p>
            <a:r>
              <a:rPr lang="en-US" sz="2400" b="1" u="sng" dirty="0">
                <a:solidFill>
                  <a:srgbClr val="CC0099"/>
                </a:solidFill>
              </a:rPr>
              <a:t>Concentration</a:t>
            </a:r>
            <a:r>
              <a:rPr lang="en-US" sz="2400" dirty="0">
                <a:solidFill>
                  <a:srgbClr val="CC0099"/>
                </a:solidFill>
              </a:rPr>
              <a:t>: how closely things are  related to one another a space. Clustered or Disbursed </a:t>
            </a:r>
            <a:endParaRPr lang="en-US" sz="2400" dirty="0" smtClean="0">
              <a:solidFill>
                <a:srgbClr val="CC0099"/>
              </a:solidFill>
            </a:endParaRPr>
          </a:p>
          <a:p>
            <a:endParaRPr lang="en-US" sz="2400" dirty="0">
              <a:solidFill>
                <a:srgbClr val="CC0099"/>
              </a:solidFill>
            </a:endParaRPr>
          </a:p>
          <a:p>
            <a:r>
              <a:rPr lang="en-US" sz="2400" u="sng" dirty="0">
                <a:solidFill>
                  <a:srgbClr val="FFC000"/>
                </a:solidFill>
              </a:rPr>
              <a:t>Distribution </a:t>
            </a:r>
            <a:r>
              <a:rPr lang="en-US" sz="2400" dirty="0"/>
              <a:t>refers to the way something is spread out or arranged over a geographic area.</a:t>
            </a:r>
            <a:br>
              <a:rPr lang="en-US" sz="2400" dirty="0"/>
            </a:br>
            <a:r>
              <a:rPr lang="en-US" sz="2400" dirty="0"/>
              <a:t> The concept of </a:t>
            </a:r>
            <a:r>
              <a:rPr lang="en-US" sz="2400" b="1" dirty="0">
                <a:solidFill>
                  <a:srgbClr val="FFC000"/>
                </a:solidFill>
              </a:rPr>
              <a:t>distribution</a:t>
            </a:r>
            <a:r>
              <a:rPr lang="en-US" sz="2400" dirty="0"/>
              <a:t> can be applied to nearly everything on Earth, from animal and plant species, to disease infections, weather patterns, and man-made structures</a:t>
            </a:r>
            <a:endParaRPr lang="en-US" sz="2400" dirty="0">
              <a:solidFill>
                <a:srgbClr val="CC0099"/>
              </a:solidFill>
            </a:endParaRPr>
          </a:p>
          <a:p>
            <a:endParaRPr lang="en-US" sz="2400" dirty="0"/>
          </a:p>
          <a:p>
            <a:endParaRPr lang="en-US" sz="2400" dirty="0">
              <a:solidFill>
                <a:srgbClr val="7030A0"/>
              </a:solidFill>
            </a:endParaRPr>
          </a:p>
        </p:txBody>
      </p:sp>
    </p:spTree>
    <p:extLst>
      <p:ext uri="{BB962C8B-B14F-4D97-AF65-F5344CB8AC3E}">
        <p14:creationId xmlns:p14="http://schemas.microsoft.com/office/powerpoint/2010/main" val="270528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FCF4-6731-4D0F-BD57-340DDEF151BC}"/>
              </a:ext>
            </a:extLst>
          </p:cNvPr>
          <p:cNvSpPr>
            <a:spLocks noGrp="1"/>
          </p:cNvSpPr>
          <p:nvPr>
            <p:ph type="title"/>
          </p:nvPr>
        </p:nvSpPr>
        <p:spPr>
          <a:xfrm>
            <a:off x="954741" y="215153"/>
            <a:ext cx="11237259" cy="806823"/>
          </a:xfrm>
        </p:spPr>
        <p:txBody>
          <a:bodyPr/>
          <a:lstStyle/>
          <a:p>
            <a:r>
              <a:rPr lang="en-US" b="1" dirty="0">
                <a:solidFill>
                  <a:srgbClr val="339933"/>
                </a:solidFill>
              </a:rPr>
              <a:t>                           </a:t>
            </a:r>
            <a:r>
              <a:rPr lang="en-US" b="1" u="sng" dirty="0">
                <a:solidFill>
                  <a:srgbClr val="0033CC"/>
                </a:solidFill>
              </a:rPr>
              <a:t>Density Maps</a:t>
            </a:r>
            <a:endParaRPr lang="en-US" dirty="0">
              <a:solidFill>
                <a:srgbClr val="0033CC"/>
              </a:solidFill>
            </a:endParaRPr>
          </a:p>
        </p:txBody>
      </p:sp>
      <p:pic>
        <p:nvPicPr>
          <p:cNvPr id="6" name="Content Placeholder 5">
            <a:extLst>
              <a:ext uri="{FF2B5EF4-FFF2-40B4-BE49-F238E27FC236}">
                <a16:creationId xmlns:a16="http://schemas.microsoft.com/office/drawing/2014/main" id="{8FDD29E1-2961-430E-860B-8B6570CB7812}"/>
              </a:ext>
            </a:extLst>
          </p:cNvPr>
          <p:cNvPicPr>
            <a:picLocks noGrp="1" noChangeAspect="1"/>
          </p:cNvPicPr>
          <p:nvPr>
            <p:ph sz="half" idx="1"/>
          </p:nvPr>
        </p:nvPicPr>
        <p:blipFill>
          <a:blip r:embed="rId2"/>
          <a:stretch>
            <a:fillRect/>
          </a:stretch>
        </p:blipFill>
        <p:spPr>
          <a:xfrm>
            <a:off x="673051" y="1389414"/>
            <a:ext cx="5715873" cy="5374458"/>
          </a:xfrm>
        </p:spPr>
      </p:pic>
      <p:pic>
        <p:nvPicPr>
          <p:cNvPr id="8" name="Content Placeholder 7">
            <a:extLst>
              <a:ext uri="{FF2B5EF4-FFF2-40B4-BE49-F238E27FC236}">
                <a16:creationId xmlns:a16="http://schemas.microsoft.com/office/drawing/2014/main" id="{7EFFD58D-8740-49C3-94A3-F1721BA6786E}"/>
              </a:ext>
            </a:extLst>
          </p:cNvPr>
          <p:cNvPicPr>
            <a:picLocks noGrp="1" noChangeAspect="1"/>
          </p:cNvPicPr>
          <p:nvPr>
            <p:ph sz="half" idx="2"/>
          </p:nvPr>
        </p:nvPicPr>
        <p:blipFill>
          <a:blip r:embed="rId3"/>
          <a:stretch>
            <a:fillRect/>
          </a:stretch>
        </p:blipFill>
        <p:spPr>
          <a:xfrm>
            <a:off x="6524625" y="1389414"/>
            <a:ext cx="5552580" cy="5374457"/>
          </a:xfrm>
        </p:spPr>
      </p:pic>
    </p:spTree>
    <p:extLst>
      <p:ext uri="{BB962C8B-B14F-4D97-AF65-F5344CB8AC3E}">
        <p14:creationId xmlns:p14="http://schemas.microsoft.com/office/powerpoint/2010/main" val="88011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9FE6-0D07-4590-B7D9-F65A36CB3E39}"/>
              </a:ext>
            </a:extLst>
          </p:cNvPr>
          <p:cNvSpPr>
            <a:spLocks noGrp="1"/>
          </p:cNvSpPr>
          <p:nvPr>
            <p:ph type="title"/>
          </p:nvPr>
        </p:nvSpPr>
        <p:spPr>
          <a:xfrm>
            <a:off x="843148" y="166256"/>
            <a:ext cx="11222182" cy="831271"/>
          </a:xfrm>
        </p:spPr>
        <p:txBody>
          <a:bodyPr/>
          <a:lstStyle/>
          <a:p>
            <a:r>
              <a:rPr lang="en-US" dirty="0"/>
              <a:t>                          </a:t>
            </a:r>
            <a:r>
              <a:rPr lang="en-US" b="1" u="sng" dirty="0">
                <a:solidFill>
                  <a:srgbClr val="339933"/>
                </a:solidFill>
              </a:rPr>
              <a:t>Density Maps</a:t>
            </a:r>
          </a:p>
        </p:txBody>
      </p:sp>
      <p:pic>
        <p:nvPicPr>
          <p:cNvPr id="6" name="Content Placeholder 5">
            <a:extLst>
              <a:ext uri="{FF2B5EF4-FFF2-40B4-BE49-F238E27FC236}">
                <a16:creationId xmlns:a16="http://schemas.microsoft.com/office/drawing/2014/main" id="{13FA6249-85E9-46C4-A6FF-383FA2553B5A}"/>
              </a:ext>
            </a:extLst>
          </p:cNvPr>
          <p:cNvPicPr>
            <a:picLocks noGrp="1" noChangeAspect="1"/>
          </p:cNvPicPr>
          <p:nvPr>
            <p:ph sz="half" idx="1"/>
          </p:nvPr>
        </p:nvPicPr>
        <p:blipFill>
          <a:blip r:embed="rId2"/>
          <a:stretch>
            <a:fillRect/>
          </a:stretch>
        </p:blipFill>
        <p:spPr>
          <a:xfrm>
            <a:off x="843148" y="1472540"/>
            <a:ext cx="4976627" cy="5260770"/>
          </a:xfrm>
        </p:spPr>
      </p:pic>
      <p:pic>
        <p:nvPicPr>
          <p:cNvPr id="8" name="Content Placeholder 7">
            <a:extLst>
              <a:ext uri="{FF2B5EF4-FFF2-40B4-BE49-F238E27FC236}">
                <a16:creationId xmlns:a16="http://schemas.microsoft.com/office/drawing/2014/main" id="{827DC738-D36A-4A5E-AF4E-CDF34D58B9CD}"/>
              </a:ext>
            </a:extLst>
          </p:cNvPr>
          <p:cNvPicPr>
            <a:picLocks noGrp="1" noChangeAspect="1"/>
          </p:cNvPicPr>
          <p:nvPr>
            <p:ph sz="half" idx="2"/>
          </p:nvPr>
        </p:nvPicPr>
        <p:blipFill>
          <a:blip r:embed="rId3"/>
          <a:stretch>
            <a:fillRect/>
          </a:stretch>
        </p:blipFill>
        <p:spPr>
          <a:xfrm>
            <a:off x="5925787" y="1341912"/>
            <a:ext cx="6139543" cy="5391398"/>
          </a:xfrm>
        </p:spPr>
      </p:pic>
    </p:spTree>
    <p:extLst>
      <p:ext uri="{BB962C8B-B14F-4D97-AF65-F5344CB8AC3E}">
        <p14:creationId xmlns:p14="http://schemas.microsoft.com/office/powerpoint/2010/main" val="325706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112C-9668-4115-8FB4-667886C8472F}"/>
              </a:ext>
            </a:extLst>
          </p:cNvPr>
          <p:cNvSpPr>
            <a:spLocks noGrp="1"/>
          </p:cNvSpPr>
          <p:nvPr>
            <p:ph type="title"/>
          </p:nvPr>
        </p:nvSpPr>
        <p:spPr>
          <a:xfrm>
            <a:off x="1371600" y="0"/>
            <a:ext cx="9601200" cy="1143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CE39B92-32A9-4C1F-AC7B-68D840C1EC15}"/>
              </a:ext>
            </a:extLst>
          </p:cNvPr>
          <p:cNvPicPr>
            <a:picLocks noGrp="1" noChangeAspect="1"/>
          </p:cNvPicPr>
          <p:nvPr>
            <p:ph idx="1"/>
          </p:nvPr>
        </p:nvPicPr>
        <p:blipFill>
          <a:blip r:embed="rId2"/>
          <a:stretch>
            <a:fillRect/>
          </a:stretch>
        </p:blipFill>
        <p:spPr>
          <a:xfrm>
            <a:off x="697230" y="114300"/>
            <a:ext cx="11494770" cy="7098030"/>
          </a:xfrm>
        </p:spPr>
      </p:pic>
    </p:spTree>
    <p:extLst>
      <p:ext uri="{BB962C8B-B14F-4D97-AF65-F5344CB8AC3E}">
        <p14:creationId xmlns:p14="http://schemas.microsoft.com/office/powerpoint/2010/main" val="331124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6394-6F07-4DF6-BB03-7EA58040F2FB}"/>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8C2B663-2BD9-4262-B750-C4E27713A067}"/>
              </a:ext>
            </a:extLst>
          </p:cNvPr>
          <p:cNvPicPr>
            <a:picLocks noGrp="1" noChangeAspect="1"/>
          </p:cNvPicPr>
          <p:nvPr>
            <p:ph idx="1"/>
          </p:nvPr>
        </p:nvPicPr>
        <p:blipFill>
          <a:blip r:embed="rId2"/>
          <a:stretch>
            <a:fillRect/>
          </a:stretch>
        </p:blipFill>
        <p:spPr>
          <a:xfrm>
            <a:off x="697230" y="91440"/>
            <a:ext cx="11494770" cy="7143750"/>
          </a:xfrm>
        </p:spPr>
      </p:pic>
    </p:spTree>
    <p:extLst>
      <p:ext uri="{BB962C8B-B14F-4D97-AF65-F5344CB8AC3E}">
        <p14:creationId xmlns:p14="http://schemas.microsoft.com/office/powerpoint/2010/main" val="228108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0"/>
            <a:ext cx="11329638" cy="1583473"/>
          </a:xfrm>
        </p:spPr>
        <p:txBody>
          <a:bodyPr>
            <a:normAutofit fontScale="90000"/>
          </a:bodyPr>
          <a:lstStyle/>
          <a:p>
            <a:r>
              <a:rPr lang="en-US" sz="2400" b="1" u="sng" dirty="0">
                <a:solidFill>
                  <a:srgbClr val="C00000"/>
                </a:solidFill>
              </a:rPr>
              <a:t>Space-Time Compression </a:t>
            </a:r>
            <a:r>
              <a:rPr lang="en-US" sz="2400" dirty="0"/>
              <a:t>is the reduction in time it takes for something to reach another place because of a change in </a:t>
            </a:r>
            <a:r>
              <a:rPr lang="en-US" sz="2400" dirty="0" smtClean="0"/>
              <a:t>technology</a:t>
            </a:r>
            <a:br>
              <a:rPr lang="en-US" sz="2400" dirty="0" smtClean="0"/>
            </a:br>
            <a:r>
              <a:rPr lang="en-US" sz="2000" b="1" u="sng" dirty="0">
                <a:solidFill>
                  <a:srgbClr val="C00000"/>
                </a:solidFill>
              </a:rPr>
              <a:t>Proximity</a:t>
            </a:r>
            <a:r>
              <a:rPr lang="en-US" sz="2000" dirty="0"/>
              <a:t> The nearness to important features. Distance can be measured in terms of geography and is given in a type of measurement, such as miles, meters or kilometers, It may be a straight line (as the crow flies) or travel distance using a route that turns and twists, (Milwaukee to Kalamazoo is 139 miles by air but 250 by car because the route goes around the tip of Lake Michigan</a:t>
            </a:r>
          </a:p>
        </p:txBody>
      </p:sp>
      <p:sp>
        <p:nvSpPr>
          <p:cNvPr id="3" name="Text Placeholder 2"/>
          <p:cNvSpPr>
            <a:spLocks noGrp="1"/>
          </p:cNvSpPr>
          <p:nvPr>
            <p:ph type="body" idx="1"/>
          </p:nvPr>
        </p:nvSpPr>
        <p:spPr>
          <a:xfrm>
            <a:off x="769435" y="1583473"/>
            <a:ext cx="5046149" cy="757391"/>
          </a:xfrm>
        </p:spPr>
        <p:txBody>
          <a:bodyPr/>
          <a:lstStyle/>
          <a:p>
            <a:r>
              <a:rPr lang="en-US" sz="3200" b="1" u="sng" dirty="0">
                <a:solidFill>
                  <a:srgbClr val="C00000"/>
                </a:solidFill>
              </a:rPr>
              <a:t>Space-Time Compression</a:t>
            </a:r>
            <a:endParaRPr lang="en-US" dirty="0"/>
          </a:p>
        </p:txBody>
      </p:sp>
      <p:sp>
        <p:nvSpPr>
          <p:cNvPr id="5" name="Text Placeholder 4"/>
          <p:cNvSpPr>
            <a:spLocks noGrp="1"/>
          </p:cNvSpPr>
          <p:nvPr>
            <p:ph type="body" sz="quarter" idx="3"/>
          </p:nvPr>
        </p:nvSpPr>
        <p:spPr>
          <a:xfrm>
            <a:off x="6525014" y="1851102"/>
            <a:ext cx="4443984" cy="579864"/>
          </a:xfrm>
        </p:spPr>
        <p:txBody>
          <a:bodyPr/>
          <a:lstStyle/>
          <a:p>
            <a:r>
              <a:rPr lang="en-US" sz="3200" b="1" dirty="0" smtClean="0">
                <a:solidFill>
                  <a:srgbClr val="C00000"/>
                </a:solidFill>
              </a:rPr>
              <a:t>               </a:t>
            </a:r>
            <a:r>
              <a:rPr lang="en-US" sz="3200" b="1" u="sng" dirty="0" smtClean="0">
                <a:solidFill>
                  <a:srgbClr val="C00000"/>
                </a:solidFill>
              </a:rPr>
              <a:t>Proximity</a:t>
            </a:r>
            <a:endParaRPr lang="en-US" dirty="0"/>
          </a:p>
        </p:txBody>
      </p:sp>
      <p:pic>
        <p:nvPicPr>
          <p:cNvPr id="7" name="Content Placeholder 4">
            <a:extLst>
              <a:ext uri="{FF2B5EF4-FFF2-40B4-BE49-F238E27FC236}">
                <a16:creationId xmlns:a16="http://schemas.microsoft.com/office/drawing/2014/main" id="{E3DE4969-D717-49FA-BEEE-624A63472237}"/>
              </a:ext>
            </a:extLst>
          </p:cNvPr>
          <p:cNvPicPr>
            <a:picLocks noGrp="1" noChangeAspect="1"/>
          </p:cNvPicPr>
          <p:nvPr>
            <p:ph sz="half" idx="2"/>
          </p:nvPr>
        </p:nvPicPr>
        <p:blipFill>
          <a:blip r:embed="rId2"/>
          <a:stretch>
            <a:fillRect/>
          </a:stretch>
        </p:blipFill>
        <p:spPr>
          <a:xfrm>
            <a:off x="769435" y="2430966"/>
            <a:ext cx="5531004" cy="4326673"/>
          </a:xfrm>
        </p:spPr>
      </p:pic>
      <p:pic>
        <p:nvPicPr>
          <p:cNvPr id="8" name="Content Placeholder 5">
            <a:extLst>
              <a:ext uri="{FF2B5EF4-FFF2-40B4-BE49-F238E27FC236}">
                <a16:creationId xmlns:a16="http://schemas.microsoft.com/office/drawing/2014/main" id="{9AA636F1-6060-4C71-9291-EF5E8234BA8E}"/>
              </a:ext>
            </a:extLst>
          </p:cNvPr>
          <p:cNvPicPr>
            <a:picLocks noGrp="1" noChangeAspect="1"/>
          </p:cNvPicPr>
          <p:nvPr>
            <p:ph sz="quarter" idx="4"/>
          </p:nvPr>
        </p:nvPicPr>
        <p:blipFill>
          <a:blip r:embed="rId3"/>
          <a:stretch>
            <a:fillRect/>
          </a:stretch>
        </p:blipFill>
        <p:spPr>
          <a:xfrm>
            <a:off x="6525014" y="2698595"/>
            <a:ext cx="5574059" cy="4059044"/>
          </a:xfrm>
        </p:spPr>
      </p:pic>
    </p:spTree>
    <p:extLst>
      <p:ext uri="{BB962C8B-B14F-4D97-AF65-F5344CB8AC3E}">
        <p14:creationId xmlns:p14="http://schemas.microsoft.com/office/powerpoint/2010/main" val="43666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925551"/>
          </a:xfrm>
        </p:spPr>
        <p:txBody>
          <a:bodyPr/>
          <a:lstStyle/>
          <a:p>
            <a:r>
              <a:rPr lang="en-US" b="1" u="sng" dirty="0">
                <a:solidFill>
                  <a:srgbClr val="7030A0"/>
                </a:solidFill>
              </a:rPr>
              <a:t>Unit I Enduring Understandings</a:t>
            </a:r>
            <a:endParaRPr lang="en-US" dirty="0"/>
          </a:p>
        </p:txBody>
      </p:sp>
      <p:sp>
        <p:nvSpPr>
          <p:cNvPr id="3" name="Text Placeholder 2"/>
          <p:cNvSpPr>
            <a:spLocks noGrp="1"/>
          </p:cNvSpPr>
          <p:nvPr>
            <p:ph type="body" idx="1"/>
          </p:nvPr>
        </p:nvSpPr>
        <p:spPr>
          <a:xfrm>
            <a:off x="780585" y="2340864"/>
            <a:ext cx="5034999" cy="823912"/>
          </a:xfrm>
        </p:spPr>
        <p:txBody>
          <a:bodyPr/>
          <a:lstStyle/>
          <a:p>
            <a:r>
              <a:rPr lang="en-US" sz="3200" b="1" u="sng" dirty="0">
                <a:solidFill>
                  <a:srgbClr val="CC0000"/>
                </a:solidFill>
              </a:rPr>
              <a:t>Geography: Its Nature and Perspectives</a:t>
            </a:r>
            <a:endParaRPr lang="en-US" dirty="0"/>
          </a:p>
        </p:txBody>
      </p:sp>
      <p:sp>
        <p:nvSpPr>
          <p:cNvPr id="4" name="Content Placeholder 3"/>
          <p:cNvSpPr>
            <a:spLocks noGrp="1"/>
          </p:cNvSpPr>
          <p:nvPr>
            <p:ph sz="half" idx="2"/>
          </p:nvPr>
        </p:nvSpPr>
        <p:spPr>
          <a:xfrm>
            <a:off x="780585" y="3305207"/>
            <a:ext cx="5034999" cy="3552793"/>
          </a:xfrm>
        </p:spPr>
        <p:txBody>
          <a:bodyPr>
            <a:normAutofit fontScale="77500" lnSpcReduction="20000"/>
          </a:bodyPr>
          <a:lstStyle/>
          <a:p>
            <a:pPr marL="0" indent="0">
              <a:buNone/>
            </a:pPr>
            <a:r>
              <a:rPr lang="en-US" b="1" dirty="0">
                <a:solidFill>
                  <a:srgbClr val="FFC000"/>
                </a:solidFill>
              </a:rPr>
              <a:t>Geography, as a field of inquiry, looks at the world from a spatial perspective</a:t>
            </a:r>
          </a:p>
          <a:p>
            <a:pPr marL="0" indent="0">
              <a:buNone/>
            </a:pPr>
            <a:r>
              <a:rPr lang="en-US" dirty="0"/>
              <a:t>         B. </a:t>
            </a:r>
            <a:r>
              <a:rPr lang="en-US" b="1" dirty="0">
                <a:solidFill>
                  <a:srgbClr val="FF3399"/>
                </a:solidFill>
              </a:rPr>
              <a:t>Geography offers a set of concepts, skills, and tools that facilitate critical thinking and problem    </a:t>
            </a:r>
          </a:p>
          <a:p>
            <a:pPr marL="0" indent="0">
              <a:buNone/>
            </a:pPr>
            <a:r>
              <a:rPr lang="en-US" b="1" dirty="0">
                <a:solidFill>
                  <a:srgbClr val="FF3399"/>
                </a:solidFill>
              </a:rPr>
              <a:t>               solving</a:t>
            </a:r>
          </a:p>
          <a:p>
            <a:pPr marL="0" indent="0">
              <a:buNone/>
            </a:pPr>
            <a:r>
              <a:rPr lang="en-US" dirty="0"/>
              <a:t>          C. </a:t>
            </a:r>
            <a:r>
              <a:rPr lang="en-US" b="1" dirty="0">
                <a:solidFill>
                  <a:srgbClr val="339933"/>
                </a:solidFill>
              </a:rPr>
              <a:t>Geographical skills provide a foundation for analyzing world patterns and processes</a:t>
            </a:r>
          </a:p>
          <a:p>
            <a:pPr marL="0" indent="0">
              <a:buNone/>
            </a:pPr>
            <a:r>
              <a:rPr lang="en-US" dirty="0"/>
              <a:t>          D. </a:t>
            </a:r>
            <a:r>
              <a:rPr lang="en-US" b="1" dirty="0">
                <a:solidFill>
                  <a:srgbClr val="CC0099"/>
                </a:solidFill>
              </a:rPr>
              <a:t>Geospatial technologies increases the capability for gathering an analyzing geographic     </a:t>
            </a:r>
          </a:p>
          <a:p>
            <a:pPr marL="0" indent="0">
              <a:buNone/>
            </a:pPr>
            <a:r>
              <a:rPr lang="en-US" b="1" dirty="0">
                <a:solidFill>
                  <a:srgbClr val="CC0099"/>
                </a:solidFill>
              </a:rPr>
              <a:t>                information with applications to everyday life</a:t>
            </a:r>
          </a:p>
          <a:p>
            <a:pPr marL="0" indent="0">
              <a:buNone/>
            </a:pPr>
            <a:r>
              <a:rPr lang="en-US" dirty="0"/>
              <a:t>           E. </a:t>
            </a:r>
            <a:r>
              <a:rPr lang="en-US" b="1" dirty="0">
                <a:solidFill>
                  <a:srgbClr val="7030A0"/>
                </a:solidFill>
              </a:rPr>
              <a:t>Field experiences continue to be important means of gathering geographic information and    </a:t>
            </a:r>
          </a:p>
          <a:p>
            <a:pPr marL="0" indent="0">
              <a:buNone/>
            </a:pPr>
            <a:r>
              <a:rPr lang="en-US" b="1" dirty="0">
                <a:solidFill>
                  <a:srgbClr val="7030A0"/>
                </a:solidFill>
              </a:rPr>
              <a:t>                data</a:t>
            </a:r>
          </a:p>
          <a:p>
            <a:endParaRPr lang="en-US" dirty="0"/>
          </a:p>
        </p:txBody>
      </p:sp>
      <p:sp>
        <p:nvSpPr>
          <p:cNvPr id="5" name="Text Placeholder 4"/>
          <p:cNvSpPr>
            <a:spLocks noGrp="1"/>
          </p:cNvSpPr>
          <p:nvPr>
            <p:ph type="body" sz="quarter" idx="3"/>
          </p:nvPr>
        </p:nvSpPr>
        <p:spPr>
          <a:xfrm>
            <a:off x="6474058" y="2044910"/>
            <a:ext cx="5440245" cy="591907"/>
          </a:xfrm>
        </p:spPr>
        <p:txBody>
          <a:bodyPr/>
          <a:lstStyle/>
          <a:p>
            <a:r>
              <a:rPr lang="en-US" b="1" u="sng" dirty="0">
                <a:solidFill>
                  <a:srgbClr val="7030A0"/>
                </a:solidFill>
              </a:rPr>
              <a:t>Early History of Geography</a:t>
            </a:r>
            <a:endParaRPr lang="en-US" dirty="0"/>
          </a:p>
        </p:txBody>
      </p:sp>
      <p:sp>
        <p:nvSpPr>
          <p:cNvPr id="6" name="Content Placeholder 5"/>
          <p:cNvSpPr>
            <a:spLocks noGrp="1"/>
          </p:cNvSpPr>
          <p:nvPr>
            <p:ph sz="quarter" idx="4"/>
          </p:nvPr>
        </p:nvSpPr>
        <p:spPr>
          <a:xfrm>
            <a:off x="6311591" y="2854712"/>
            <a:ext cx="5765180" cy="3925229"/>
          </a:xfrm>
        </p:spPr>
        <p:txBody>
          <a:bodyPr>
            <a:normAutofit fontScale="47500" lnSpcReduction="20000"/>
          </a:bodyPr>
          <a:lstStyle/>
          <a:p>
            <a:r>
              <a:rPr lang="en-US" sz="2600" dirty="0">
                <a:solidFill>
                  <a:srgbClr val="FF3399"/>
                </a:solidFill>
              </a:rPr>
              <a:t>Greeks and Romans were first in western Eurasia</a:t>
            </a:r>
          </a:p>
          <a:p>
            <a:pPr lvl="2"/>
            <a:r>
              <a:rPr lang="en-US" sz="2600" dirty="0">
                <a:solidFill>
                  <a:srgbClr val="FF3399"/>
                </a:solidFill>
              </a:rPr>
              <a:t>Homer’s </a:t>
            </a:r>
            <a:r>
              <a:rPr lang="en-US" sz="2600" i="1" dirty="0">
                <a:solidFill>
                  <a:srgbClr val="FF3399"/>
                </a:solidFill>
              </a:rPr>
              <a:t>Iliad and Odyssey</a:t>
            </a:r>
            <a:endParaRPr lang="en-US" sz="2600" dirty="0">
              <a:solidFill>
                <a:srgbClr val="FF3399"/>
              </a:solidFill>
            </a:endParaRPr>
          </a:p>
          <a:p>
            <a:pPr lvl="2"/>
            <a:r>
              <a:rPr lang="en-US" sz="2600" dirty="0">
                <a:solidFill>
                  <a:srgbClr val="FF3399"/>
                </a:solidFill>
              </a:rPr>
              <a:t>Aristotle observed Earth’s features and how they influenced human behavior</a:t>
            </a:r>
          </a:p>
          <a:p>
            <a:pPr lvl="2"/>
            <a:r>
              <a:rPr lang="en-US" sz="2600" b="1" dirty="0">
                <a:solidFill>
                  <a:srgbClr val="FF3399"/>
                </a:solidFill>
              </a:rPr>
              <a:t>Eratosthenes</a:t>
            </a:r>
            <a:r>
              <a:rPr lang="en-US" sz="2600" dirty="0">
                <a:solidFill>
                  <a:srgbClr val="FF3399"/>
                </a:solidFill>
              </a:rPr>
              <a:t> used geometry to calculate Earth’s circumference and coined the term </a:t>
            </a:r>
            <a:r>
              <a:rPr lang="en-US" sz="2600" i="1" dirty="0">
                <a:solidFill>
                  <a:srgbClr val="FF3399"/>
                </a:solidFill>
              </a:rPr>
              <a:t>geography</a:t>
            </a:r>
            <a:endParaRPr lang="en-US" sz="2600" dirty="0">
              <a:solidFill>
                <a:srgbClr val="FF3399"/>
              </a:solidFill>
            </a:endParaRPr>
          </a:p>
          <a:p>
            <a:pPr lvl="2"/>
            <a:r>
              <a:rPr lang="en-US" sz="2600" dirty="0">
                <a:solidFill>
                  <a:srgbClr val="FF3399"/>
                </a:solidFill>
              </a:rPr>
              <a:t>Ptolemy, 500 years after Eratosthenes, summarized Greek knowledge of geography, including locations and sizes of continents; dominated European thought for 1,000 years.</a:t>
            </a:r>
          </a:p>
          <a:p>
            <a:r>
              <a:rPr lang="en-US" sz="2600" dirty="0">
                <a:solidFill>
                  <a:srgbClr val="339933"/>
                </a:solidFill>
              </a:rPr>
              <a:t>Age of Exploration </a:t>
            </a:r>
          </a:p>
          <a:p>
            <a:pPr lvl="2"/>
            <a:r>
              <a:rPr lang="en-US" sz="2600" dirty="0">
                <a:solidFill>
                  <a:srgbClr val="339933"/>
                </a:solidFill>
              </a:rPr>
              <a:t>Christopher Columbus (1492) launched a new era in exploration, mapping, and description.</a:t>
            </a:r>
          </a:p>
          <a:p>
            <a:pPr lvl="2"/>
            <a:r>
              <a:rPr lang="en-US" sz="2600" dirty="0">
                <a:solidFill>
                  <a:srgbClr val="339933"/>
                </a:solidFill>
              </a:rPr>
              <a:t>Magellan first to circumnavigate the earth</a:t>
            </a:r>
          </a:p>
          <a:p>
            <a:pPr lvl="2"/>
            <a:r>
              <a:rPr lang="en-US" sz="2600" dirty="0">
                <a:solidFill>
                  <a:srgbClr val="339933"/>
                </a:solidFill>
              </a:rPr>
              <a:t>Gerardus Mercator – created a world map for </a:t>
            </a:r>
            <a:r>
              <a:rPr lang="en-US" sz="2600" i="1" dirty="0">
                <a:solidFill>
                  <a:srgbClr val="339933"/>
                </a:solidFill>
              </a:rPr>
              <a:t>sailors</a:t>
            </a:r>
            <a:r>
              <a:rPr lang="en-US" sz="2600" dirty="0">
                <a:solidFill>
                  <a:srgbClr val="339933"/>
                </a:solidFill>
              </a:rPr>
              <a:t> and is still widely used today</a:t>
            </a:r>
          </a:p>
          <a:p>
            <a:r>
              <a:rPr lang="en-US" sz="2600" dirty="0">
                <a:solidFill>
                  <a:srgbClr val="0070C0"/>
                </a:solidFill>
              </a:rPr>
              <a:t>More Recently</a:t>
            </a:r>
          </a:p>
          <a:p>
            <a:pPr lvl="2"/>
            <a:r>
              <a:rPr lang="en-US" sz="2600" dirty="0">
                <a:solidFill>
                  <a:srgbClr val="0070C0"/>
                </a:solidFill>
              </a:rPr>
              <a:t>Carl Sauer (1889-1975) expanded the focus of geography beyond physical traits of the earth to include human activity</a:t>
            </a:r>
          </a:p>
          <a:p>
            <a:endParaRPr lang="en-US" dirty="0"/>
          </a:p>
        </p:txBody>
      </p:sp>
    </p:spTree>
    <p:extLst>
      <p:ext uri="{BB962C8B-B14F-4D97-AF65-F5344CB8AC3E}">
        <p14:creationId xmlns:p14="http://schemas.microsoft.com/office/powerpoint/2010/main" val="73177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210"/>
            <a:ext cx="9601200" cy="1438507"/>
          </a:xfrm>
        </p:spPr>
        <p:txBody>
          <a:bodyPr/>
          <a:lstStyle/>
          <a:p>
            <a:r>
              <a:rPr lang="en-US" dirty="0" smtClean="0"/>
              <a:t>                        Movement</a:t>
            </a:r>
            <a:endParaRPr lang="en-US" dirty="0"/>
          </a:p>
        </p:txBody>
      </p:sp>
      <p:sp>
        <p:nvSpPr>
          <p:cNvPr id="3" name="Text Placeholder 2"/>
          <p:cNvSpPr>
            <a:spLocks noGrp="1"/>
          </p:cNvSpPr>
          <p:nvPr>
            <p:ph type="body" idx="1"/>
          </p:nvPr>
        </p:nvSpPr>
        <p:spPr>
          <a:xfrm>
            <a:off x="780585" y="1527717"/>
            <a:ext cx="5034999" cy="780585"/>
          </a:xfrm>
        </p:spPr>
        <p:txBody>
          <a:bodyPr/>
          <a:lstStyle/>
          <a:p>
            <a:r>
              <a:rPr lang="en-US" sz="2800" b="1" u="sng" dirty="0">
                <a:solidFill>
                  <a:srgbClr val="C00000"/>
                </a:solidFill>
              </a:rPr>
              <a:t>Connectivity</a:t>
            </a:r>
            <a:r>
              <a:rPr lang="en-US" sz="2800" dirty="0"/>
              <a:t> Directness of routes linking pairs of places</a:t>
            </a:r>
          </a:p>
        </p:txBody>
      </p:sp>
      <p:sp>
        <p:nvSpPr>
          <p:cNvPr id="5" name="Text Placeholder 4"/>
          <p:cNvSpPr>
            <a:spLocks noGrp="1"/>
          </p:cNvSpPr>
          <p:nvPr>
            <p:ph type="body" sz="quarter" idx="3"/>
          </p:nvPr>
        </p:nvSpPr>
        <p:spPr>
          <a:xfrm>
            <a:off x="6525014" y="1527717"/>
            <a:ext cx="5562908" cy="1025912"/>
          </a:xfrm>
        </p:spPr>
        <p:txBody>
          <a:bodyPr/>
          <a:lstStyle/>
          <a:p>
            <a:r>
              <a:rPr lang="en-US" sz="2400" b="1" u="sng" dirty="0">
                <a:solidFill>
                  <a:srgbClr val="C00000"/>
                </a:solidFill>
              </a:rPr>
              <a:t>Accessibility</a:t>
            </a:r>
            <a:r>
              <a:rPr lang="en-US" sz="2400" dirty="0"/>
              <a:t>: The relative ease with which a destination may be reached from other locations</a:t>
            </a:r>
          </a:p>
        </p:txBody>
      </p:sp>
      <p:pic>
        <p:nvPicPr>
          <p:cNvPr id="7" name="Content Placeholder 4">
            <a:extLst>
              <a:ext uri="{FF2B5EF4-FFF2-40B4-BE49-F238E27FC236}">
                <a16:creationId xmlns:a16="http://schemas.microsoft.com/office/drawing/2014/main" id="{383BB693-FD6B-43FE-9BF0-F4F4FB50D91E}"/>
              </a:ext>
            </a:extLst>
          </p:cNvPr>
          <p:cNvPicPr>
            <a:picLocks noGrp="1" noChangeAspect="1"/>
          </p:cNvPicPr>
          <p:nvPr>
            <p:ph sz="half" idx="2"/>
          </p:nvPr>
        </p:nvPicPr>
        <p:blipFill>
          <a:blip r:embed="rId2"/>
          <a:stretch>
            <a:fillRect/>
          </a:stretch>
        </p:blipFill>
        <p:spPr>
          <a:xfrm>
            <a:off x="780585" y="2553629"/>
            <a:ext cx="5430643" cy="4304371"/>
          </a:xfrm>
        </p:spPr>
      </p:pic>
      <p:pic>
        <p:nvPicPr>
          <p:cNvPr id="8" name="Content Placeholder 5">
            <a:extLst>
              <a:ext uri="{FF2B5EF4-FFF2-40B4-BE49-F238E27FC236}">
                <a16:creationId xmlns:a16="http://schemas.microsoft.com/office/drawing/2014/main" id="{CB69E796-9021-452C-BDE8-C7169858318C}"/>
              </a:ext>
            </a:extLst>
          </p:cNvPr>
          <p:cNvPicPr>
            <a:picLocks noGrp="1" noChangeAspect="1"/>
          </p:cNvPicPr>
          <p:nvPr>
            <p:ph sz="quarter" idx="4"/>
          </p:nvPr>
        </p:nvPicPr>
        <p:blipFill>
          <a:blip r:embed="rId3"/>
          <a:stretch>
            <a:fillRect/>
          </a:stretch>
        </p:blipFill>
        <p:spPr>
          <a:xfrm>
            <a:off x="6524624" y="2553629"/>
            <a:ext cx="5563297" cy="4204009"/>
          </a:xfrm>
        </p:spPr>
      </p:pic>
    </p:spTree>
    <p:extLst>
      <p:ext uri="{BB962C8B-B14F-4D97-AF65-F5344CB8AC3E}">
        <p14:creationId xmlns:p14="http://schemas.microsoft.com/office/powerpoint/2010/main" val="158719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210"/>
            <a:ext cx="9601200" cy="1092819"/>
          </a:xfrm>
        </p:spPr>
        <p:txBody>
          <a:bodyPr>
            <a:normAutofit/>
          </a:bodyPr>
          <a:lstStyle/>
          <a:p>
            <a:r>
              <a:rPr lang="en-US" dirty="0" smtClean="0"/>
              <a:t>                        </a:t>
            </a:r>
            <a:r>
              <a:rPr lang="en-US" b="1" u="sng" dirty="0" smtClean="0">
                <a:solidFill>
                  <a:srgbClr val="FF0000"/>
                </a:solidFill>
              </a:rPr>
              <a:t>Movement</a:t>
            </a:r>
            <a:endParaRPr lang="en-US" b="1" u="sng" dirty="0">
              <a:solidFill>
                <a:srgbClr val="FF0000"/>
              </a:solidFill>
            </a:endParaRPr>
          </a:p>
        </p:txBody>
      </p:sp>
      <p:sp>
        <p:nvSpPr>
          <p:cNvPr id="3" name="Text Placeholder 2"/>
          <p:cNvSpPr>
            <a:spLocks noGrp="1"/>
          </p:cNvSpPr>
          <p:nvPr>
            <p:ph type="body" idx="1"/>
          </p:nvPr>
        </p:nvSpPr>
        <p:spPr>
          <a:xfrm>
            <a:off x="713678" y="1182030"/>
            <a:ext cx="5101906" cy="1326994"/>
          </a:xfrm>
        </p:spPr>
        <p:txBody>
          <a:bodyPr/>
          <a:lstStyle/>
          <a:p>
            <a:r>
              <a:rPr lang="en-US" sz="1600" b="1" u="sng" dirty="0">
                <a:solidFill>
                  <a:srgbClr val="C00000"/>
                </a:solidFill>
              </a:rPr>
              <a:t>Friction of Distance </a:t>
            </a:r>
            <a:r>
              <a:rPr lang="en-US" sz="1600" dirty="0"/>
              <a:t>is based on the notion that distance usually requires some amount of effort, money, and/or energy to overcome. Because of this "friction," spatial </a:t>
            </a:r>
            <a:r>
              <a:rPr lang="en-US" sz="1600" u="sng" dirty="0"/>
              <a:t>i</a:t>
            </a:r>
            <a:r>
              <a:rPr lang="en-US" sz="1600" dirty="0"/>
              <a:t>nteractions will tend to take place more often over shorter distances; quantity of interaction will decline with distance.</a:t>
            </a:r>
          </a:p>
        </p:txBody>
      </p:sp>
      <p:sp>
        <p:nvSpPr>
          <p:cNvPr id="5" name="Text Placeholder 4"/>
          <p:cNvSpPr>
            <a:spLocks noGrp="1"/>
          </p:cNvSpPr>
          <p:nvPr>
            <p:ph type="body" sz="quarter" idx="3"/>
          </p:nvPr>
        </p:nvSpPr>
        <p:spPr>
          <a:xfrm>
            <a:off x="6525014" y="1182029"/>
            <a:ext cx="5529454" cy="1326995"/>
          </a:xfrm>
        </p:spPr>
        <p:txBody>
          <a:bodyPr/>
          <a:lstStyle/>
          <a:p>
            <a:r>
              <a:rPr lang="en-US" sz="2000" b="1" u="sng" dirty="0">
                <a:solidFill>
                  <a:srgbClr val="C00000"/>
                </a:solidFill>
              </a:rPr>
              <a:t>Distance Decay </a:t>
            </a:r>
            <a:r>
              <a:rPr lang="en-US" sz="2000" dirty="0"/>
              <a:t>occurs when the intensity of some phenomenon decreases as distance from it increases. Going to a sporting event is highly drawing, while going to a fast food restaurant is not</a:t>
            </a:r>
          </a:p>
        </p:txBody>
      </p:sp>
      <p:pic>
        <p:nvPicPr>
          <p:cNvPr id="7" name="Content Placeholder 4">
            <a:extLst>
              <a:ext uri="{FF2B5EF4-FFF2-40B4-BE49-F238E27FC236}">
                <a16:creationId xmlns:a16="http://schemas.microsoft.com/office/drawing/2014/main" id="{6B211168-D191-43FC-9102-B097071B7379}"/>
              </a:ext>
            </a:extLst>
          </p:cNvPr>
          <p:cNvPicPr>
            <a:picLocks noGrp="1" noChangeAspect="1"/>
          </p:cNvPicPr>
          <p:nvPr>
            <p:ph sz="half" idx="2"/>
          </p:nvPr>
        </p:nvPicPr>
        <p:blipFill>
          <a:blip r:embed="rId2"/>
          <a:stretch>
            <a:fillRect/>
          </a:stretch>
        </p:blipFill>
        <p:spPr>
          <a:xfrm>
            <a:off x="713678" y="2609385"/>
            <a:ext cx="5101906" cy="4248615"/>
          </a:xfrm>
        </p:spPr>
      </p:pic>
      <p:pic>
        <p:nvPicPr>
          <p:cNvPr id="8" name="Content Placeholder 4">
            <a:extLst>
              <a:ext uri="{FF2B5EF4-FFF2-40B4-BE49-F238E27FC236}">
                <a16:creationId xmlns:a16="http://schemas.microsoft.com/office/drawing/2014/main" id="{06EC692E-AD8F-469B-826F-6BDCFA6EC3A4}"/>
              </a:ext>
            </a:extLst>
          </p:cNvPr>
          <p:cNvPicPr>
            <a:picLocks noGrp="1" noChangeAspect="1"/>
          </p:cNvPicPr>
          <p:nvPr>
            <p:ph sz="quarter" idx="4"/>
          </p:nvPr>
        </p:nvPicPr>
        <p:blipFill>
          <a:blip r:embed="rId3"/>
          <a:stretch>
            <a:fillRect/>
          </a:stretch>
        </p:blipFill>
        <p:spPr>
          <a:xfrm>
            <a:off x="6122020" y="2509025"/>
            <a:ext cx="5932448" cy="4348976"/>
          </a:xfrm>
        </p:spPr>
      </p:pic>
    </p:spTree>
    <p:extLst>
      <p:ext uri="{BB962C8B-B14F-4D97-AF65-F5344CB8AC3E}">
        <p14:creationId xmlns:p14="http://schemas.microsoft.com/office/powerpoint/2010/main" val="301254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37" y="0"/>
            <a:ext cx="11400263" cy="1048215"/>
          </a:xfrm>
        </p:spPr>
        <p:txBody>
          <a:bodyPr>
            <a:normAutofit fontScale="90000"/>
          </a:bodyPr>
          <a:lstStyle/>
          <a:p>
            <a:r>
              <a:rPr lang="en-US" sz="3100" b="1" u="sng" dirty="0">
                <a:solidFill>
                  <a:srgbClr val="C00000"/>
                </a:solidFill>
              </a:rPr>
              <a:t>Diffusion</a:t>
            </a:r>
            <a:r>
              <a:rPr lang="en-US" sz="3100" dirty="0"/>
              <a:t> is the process by which a characteristic spreads across space from one place to another over time. </a:t>
            </a:r>
            <a:r>
              <a:rPr lang="en-US" sz="1800" dirty="0"/>
              <a:t>Elrod 10 min: </a:t>
            </a:r>
            <a:r>
              <a:rPr lang="en-US" sz="1800" dirty="0">
                <a:hlinkClick r:id="rId2"/>
              </a:rPr>
              <a:t>https://www.youtube.com/watch?v=lkf_p79jKVU</a:t>
            </a:r>
            <a:r>
              <a:rPr lang="en-US" sz="1800" dirty="0"/>
              <a:t/>
            </a:r>
            <a:br>
              <a:rPr lang="en-US" sz="1800" dirty="0"/>
            </a:br>
            <a:r>
              <a:rPr lang="en-US" sz="1800" dirty="0"/>
              <a:t/>
            </a:r>
            <a:br>
              <a:rPr lang="en-US" sz="1800" dirty="0"/>
            </a:br>
            <a:endParaRPr lang="en-US" dirty="0"/>
          </a:p>
        </p:txBody>
      </p:sp>
      <p:sp>
        <p:nvSpPr>
          <p:cNvPr id="3" name="Text Placeholder 2"/>
          <p:cNvSpPr>
            <a:spLocks noGrp="1"/>
          </p:cNvSpPr>
          <p:nvPr>
            <p:ph type="body" idx="1"/>
          </p:nvPr>
        </p:nvSpPr>
        <p:spPr>
          <a:xfrm>
            <a:off x="791737" y="1170878"/>
            <a:ext cx="5023847" cy="512956"/>
          </a:xfrm>
        </p:spPr>
        <p:txBody>
          <a:bodyPr/>
          <a:lstStyle/>
          <a:p>
            <a:r>
              <a:rPr lang="en-US" dirty="0" smtClean="0"/>
              <a:t>        </a:t>
            </a:r>
            <a:r>
              <a:rPr lang="en-US" dirty="0" smtClean="0">
                <a:solidFill>
                  <a:srgbClr val="C00000"/>
                </a:solidFill>
              </a:rPr>
              <a:t>Types of Diffusion</a:t>
            </a:r>
            <a:endParaRPr lang="en-US" dirty="0">
              <a:solidFill>
                <a:srgbClr val="C00000"/>
              </a:solidFill>
            </a:endParaRPr>
          </a:p>
        </p:txBody>
      </p:sp>
      <p:sp>
        <p:nvSpPr>
          <p:cNvPr id="5" name="Text Placeholder 4"/>
          <p:cNvSpPr>
            <a:spLocks noGrp="1"/>
          </p:cNvSpPr>
          <p:nvPr>
            <p:ph type="body" sz="quarter" idx="3"/>
          </p:nvPr>
        </p:nvSpPr>
        <p:spPr>
          <a:xfrm>
            <a:off x="5815585" y="1170878"/>
            <a:ext cx="6283488" cy="1282390"/>
          </a:xfrm>
        </p:spPr>
        <p:txBody>
          <a:bodyPr/>
          <a:lstStyle/>
          <a:p>
            <a:r>
              <a:rPr lang="en-US" sz="2400" u="sng" dirty="0">
                <a:solidFill>
                  <a:srgbClr val="C00000"/>
                </a:solidFill>
              </a:rPr>
              <a:t>Relocation Diffusion</a:t>
            </a:r>
            <a:r>
              <a:rPr lang="en-US" sz="2400" dirty="0"/>
              <a:t>: The diffusion of a characteristic as people move from place to place</a:t>
            </a:r>
            <a:r>
              <a:rPr lang="en-US" sz="3200" dirty="0"/>
              <a:t> </a:t>
            </a:r>
            <a:r>
              <a:rPr lang="en-US" sz="1400" dirty="0"/>
              <a:t>Example – spread of Spanish language to South America</a:t>
            </a:r>
            <a:br>
              <a:rPr lang="en-US" sz="1400" dirty="0"/>
            </a:br>
            <a:endParaRPr lang="en-US" sz="1400" dirty="0"/>
          </a:p>
        </p:txBody>
      </p:sp>
      <p:pic>
        <p:nvPicPr>
          <p:cNvPr id="7" name="Content Placeholder 4">
            <a:extLst>
              <a:ext uri="{FF2B5EF4-FFF2-40B4-BE49-F238E27FC236}">
                <a16:creationId xmlns:a16="http://schemas.microsoft.com/office/drawing/2014/main" id="{F68B2B50-A258-4844-8497-B55226E99327}"/>
              </a:ext>
            </a:extLst>
          </p:cNvPr>
          <p:cNvPicPr>
            <a:picLocks noGrp="1" noChangeAspect="1"/>
          </p:cNvPicPr>
          <p:nvPr>
            <p:ph sz="half" idx="2"/>
          </p:nvPr>
        </p:nvPicPr>
        <p:blipFill>
          <a:blip r:embed="rId3"/>
          <a:stretch>
            <a:fillRect/>
          </a:stretch>
        </p:blipFill>
        <p:spPr>
          <a:xfrm>
            <a:off x="791738" y="1683834"/>
            <a:ext cx="5023844" cy="5040351"/>
          </a:xfrm>
        </p:spPr>
      </p:pic>
      <p:pic>
        <p:nvPicPr>
          <p:cNvPr id="8" name="Content Placeholder 4">
            <a:extLst>
              <a:ext uri="{FF2B5EF4-FFF2-40B4-BE49-F238E27FC236}">
                <a16:creationId xmlns:a16="http://schemas.microsoft.com/office/drawing/2014/main" id="{C923F146-1D6F-4978-9C32-6291856E4ADC}"/>
              </a:ext>
            </a:extLst>
          </p:cNvPr>
          <p:cNvPicPr>
            <a:picLocks noGrp="1" noChangeAspect="1"/>
          </p:cNvPicPr>
          <p:nvPr>
            <p:ph sz="quarter" idx="4"/>
          </p:nvPr>
        </p:nvPicPr>
        <p:blipFill>
          <a:blip r:embed="rId4"/>
          <a:stretch>
            <a:fillRect/>
          </a:stretch>
        </p:blipFill>
        <p:spPr>
          <a:xfrm>
            <a:off x="5815584" y="2453268"/>
            <a:ext cx="6283487" cy="4270917"/>
          </a:xfrm>
        </p:spPr>
      </p:pic>
    </p:spTree>
    <p:extLst>
      <p:ext uri="{BB962C8B-B14F-4D97-AF65-F5344CB8AC3E}">
        <p14:creationId xmlns:p14="http://schemas.microsoft.com/office/powerpoint/2010/main" val="260888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75AE-3D23-49FF-8B08-4F6EC94F68A8}"/>
              </a:ext>
            </a:extLst>
          </p:cNvPr>
          <p:cNvSpPr>
            <a:spLocks noGrp="1"/>
          </p:cNvSpPr>
          <p:nvPr>
            <p:ph type="title"/>
          </p:nvPr>
        </p:nvSpPr>
        <p:spPr>
          <a:xfrm>
            <a:off x="788670" y="114300"/>
            <a:ext cx="11403330" cy="1485900"/>
          </a:xfrm>
        </p:spPr>
        <p:txBody>
          <a:bodyPr>
            <a:normAutofit/>
          </a:bodyPr>
          <a:lstStyle/>
          <a:p>
            <a:r>
              <a:rPr lang="en-US" b="1" u="sng" dirty="0">
                <a:solidFill>
                  <a:srgbClr val="C00000"/>
                </a:solidFill>
              </a:rPr>
              <a:t>Expansion Diffusion</a:t>
            </a:r>
            <a:r>
              <a:rPr lang="en-US" dirty="0"/>
              <a:t>: spread of a characteristics from hearth through various means</a:t>
            </a:r>
          </a:p>
        </p:txBody>
      </p:sp>
      <p:pic>
        <p:nvPicPr>
          <p:cNvPr id="5" name="Content Placeholder 4">
            <a:extLst>
              <a:ext uri="{FF2B5EF4-FFF2-40B4-BE49-F238E27FC236}">
                <a16:creationId xmlns:a16="http://schemas.microsoft.com/office/drawing/2014/main" id="{8F33E261-17CC-4E28-8634-8837408B7446}"/>
              </a:ext>
            </a:extLst>
          </p:cNvPr>
          <p:cNvPicPr>
            <a:picLocks noGrp="1" noChangeAspect="1"/>
          </p:cNvPicPr>
          <p:nvPr>
            <p:ph idx="1"/>
          </p:nvPr>
        </p:nvPicPr>
        <p:blipFill>
          <a:blip r:embed="rId2"/>
          <a:stretch>
            <a:fillRect/>
          </a:stretch>
        </p:blipFill>
        <p:spPr>
          <a:xfrm>
            <a:off x="788670" y="1600200"/>
            <a:ext cx="11403330" cy="5257800"/>
          </a:xfrm>
        </p:spPr>
      </p:pic>
    </p:spTree>
    <p:extLst>
      <p:ext uri="{BB962C8B-B14F-4D97-AF65-F5344CB8AC3E}">
        <p14:creationId xmlns:p14="http://schemas.microsoft.com/office/powerpoint/2010/main" val="394807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070517"/>
          </a:xfrm>
        </p:spPr>
        <p:txBody>
          <a:bodyPr>
            <a:normAutofit/>
          </a:bodyPr>
          <a:lstStyle/>
          <a:p>
            <a:r>
              <a:rPr lang="en-US" dirty="0" smtClean="0"/>
              <a:t>          </a:t>
            </a:r>
            <a:r>
              <a:rPr lang="en-US" b="1" u="sng" dirty="0" smtClean="0">
                <a:solidFill>
                  <a:srgbClr val="C00000"/>
                </a:solidFill>
              </a:rPr>
              <a:t>Types of Expansion Diffusion </a:t>
            </a:r>
            <a:endParaRPr lang="en-US" b="1" u="sng" dirty="0">
              <a:solidFill>
                <a:srgbClr val="C00000"/>
              </a:solidFill>
            </a:endParaRPr>
          </a:p>
        </p:txBody>
      </p:sp>
      <p:sp>
        <p:nvSpPr>
          <p:cNvPr id="3" name="Text Placeholder 2"/>
          <p:cNvSpPr>
            <a:spLocks noGrp="1"/>
          </p:cNvSpPr>
          <p:nvPr>
            <p:ph type="body" idx="1"/>
          </p:nvPr>
        </p:nvSpPr>
        <p:spPr>
          <a:xfrm>
            <a:off x="769434" y="1661532"/>
            <a:ext cx="5229922" cy="1503244"/>
          </a:xfrm>
        </p:spPr>
        <p:txBody>
          <a:bodyPr/>
          <a:lstStyle/>
          <a:p>
            <a:r>
              <a:rPr lang="en-US" b="1" u="sng" dirty="0">
                <a:solidFill>
                  <a:srgbClr val="C00000"/>
                </a:solidFill>
              </a:rPr>
              <a:t>Contagious Diffusion</a:t>
            </a:r>
            <a:r>
              <a:rPr lang="en-US" dirty="0"/>
              <a:t>: The rapid, widespread diffusion of a characteristic through the population</a:t>
            </a:r>
          </a:p>
        </p:txBody>
      </p:sp>
      <p:sp>
        <p:nvSpPr>
          <p:cNvPr id="5" name="Text Placeholder 4"/>
          <p:cNvSpPr>
            <a:spLocks noGrp="1"/>
          </p:cNvSpPr>
          <p:nvPr>
            <p:ph type="body" sz="quarter" idx="3"/>
          </p:nvPr>
        </p:nvSpPr>
        <p:spPr>
          <a:xfrm>
            <a:off x="6525013" y="1572322"/>
            <a:ext cx="5518303" cy="1592454"/>
          </a:xfrm>
        </p:spPr>
        <p:txBody>
          <a:bodyPr/>
          <a:lstStyle/>
          <a:p>
            <a:r>
              <a:rPr lang="en-US" sz="2800" b="1" u="sng" dirty="0">
                <a:solidFill>
                  <a:srgbClr val="C00000"/>
                </a:solidFill>
              </a:rPr>
              <a:t>Hierarchal Diffusion</a:t>
            </a:r>
            <a:r>
              <a:rPr lang="en-US" sz="2800" dirty="0"/>
              <a:t>: The spread of an idea from persons or nodes of authority or power to other persons or places</a:t>
            </a:r>
          </a:p>
        </p:txBody>
      </p:sp>
      <p:pic>
        <p:nvPicPr>
          <p:cNvPr id="7" name="Content Placeholder 4">
            <a:extLst>
              <a:ext uri="{FF2B5EF4-FFF2-40B4-BE49-F238E27FC236}">
                <a16:creationId xmlns:a16="http://schemas.microsoft.com/office/drawing/2014/main" id="{D234390A-A21F-43A5-BECD-9D252714F4B0}"/>
              </a:ext>
            </a:extLst>
          </p:cNvPr>
          <p:cNvPicPr>
            <a:picLocks noGrp="1" noChangeAspect="1"/>
          </p:cNvPicPr>
          <p:nvPr>
            <p:ph sz="half" idx="2"/>
          </p:nvPr>
        </p:nvPicPr>
        <p:blipFill>
          <a:blip r:embed="rId2"/>
          <a:stretch>
            <a:fillRect/>
          </a:stretch>
        </p:blipFill>
        <p:spPr>
          <a:xfrm>
            <a:off x="914399" y="3305175"/>
            <a:ext cx="4873084" cy="3452464"/>
          </a:xfrm>
        </p:spPr>
      </p:pic>
      <p:pic>
        <p:nvPicPr>
          <p:cNvPr id="8" name="Content Placeholder 7">
            <a:extLst>
              <a:ext uri="{FF2B5EF4-FFF2-40B4-BE49-F238E27FC236}">
                <a16:creationId xmlns:a16="http://schemas.microsoft.com/office/drawing/2014/main" id="{5231BE2B-F58A-4133-B74B-64CA6E594684}"/>
              </a:ext>
            </a:extLst>
          </p:cNvPr>
          <p:cNvPicPr>
            <a:picLocks noGrp="1" noChangeAspect="1"/>
          </p:cNvPicPr>
          <p:nvPr>
            <p:ph sz="quarter" idx="4"/>
          </p:nvPr>
        </p:nvPicPr>
        <p:blipFill>
          <a:blip r:embed="rId3"/>
          <a:stretch>
            <a:fillRect/>
          </a:stretch>
        </p:blipFill>
        <p:spPr>
          <a:xfrm>
            <a:off x="5999356" y="3305175"/>
            <a:ext cx="6043959" cy="3452464"/>
          </a:xfrm>
        </p:spPr>
      </p:pic>
    </p:spTree>
    <p:extLst>
      <p:ext uri="{BB962C8B-B14F-4D97-AF65-F5344CB8AC3E}">
        <p14:creationId xmlns:p14="http://schemas.microsoft.com/office/powerpoint/2010/main" val="41468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AD04-28A3-47EC-8428-7C0C65665216}"/>
              </a:ext>
            </a:extLst>
          </p:cNvPr>
          <p:cNvSpPr>
            <a:spLocks noGrp="1"/>
          </p:cNvSpPr>
          <p:nvPr>
            <p:ph type="title"/>
          </p:nvPr>
        </p:nvSpPr>
        <p:spPr>
          <a:xfrm>
            <a:off x="822960" y="0"/>
            <a:ext cx="11369040" cy="1234440"/>
          </a:xfrm>
        </p:spPr>
        <p:txBody>
          <a:bodyPr>
            <a:normAutofit/>
          </a:bodyPr>
          <a:lstStyle/>
          <a:p>
            <a:r>
              <a:rPr lang="en-US" sz="2400" b="1" u="sng" dirty="0">
                <a:solidFill>
                  <a:srgbClr val="C00000"/>
                </a:solidFill>
              </a:rPr>
              <a:t>Stimulus Diffusion</a:t>
            </a:r>
            <a:r>
              <a:rPr lang="en-US" sz="2400" dirty="0"/>
              <a:t>: Takes part of an idea and spreads that idea to create an innovative product. Example: Rap </a:t>
            </a:r>
            <a:r>
              <a:rPr lang="en-US" sz="2400" dirty="0" smtClean="0"/>
              <a:t>music. Can you think of any more?</a:t>
            </a:r>
            <a:endParaRPr lang="en-US" sz="2400" dirty="0"/>
          </a:p>
        </p:txBody>
      </p:sp>
      <p:pic>
        <p:nvPicPr>
          <p:cNvPr id="6" name="Content Placeholder 5">
            <a:extLst>
              <a:ext uri="{FF2B5EF4-FFF2-40B4-BE49-F238E27FC236}">
                <a16:creationId xmlns:a16="http://schemas.microsoft.com/office/drawing/2014/main" id="{69F3AE42-7E16-4E37-8E8E-2B1430A0E4B2}"/>
              </a:ext>
            </a:extLst>
          </p:cNvPr>
          <p:cNvPicPr>
            <a:picLocks noGrp="1" noChangeAspect="1"/>
          </p:cNvPicPr>
          <p:nvPr>
            <p:ph sz="half" idx="1"/>
          </p:nvPr>
        </p:nvPicPr>
        <p:blipFill>
          <a:blip r:embed="rId2"/>
          <a:stretch>
            <a:fillRect/>
          </a:stretch>
        </p:blipFill>
        <p:spPr>
          <a:xfrm>
            <a:off x="822960" y="1440180"/>
            <a:ext cx="5577840" cy="5246370"/>
          </a:xfrm>
        </p:spPr>
      </p:pic>
      <p:pic>
        <p:nvPicPr>
          <p:cNvPr id="8" name="Content Placeholder 7">
            <a:extLst>
              <a:ext uri="{FF2B5EF4-FFF2-40B4-BE49-F238E27FC236}">
                <a16:creationId xmlns:a16="http://schemas.microsoft.com/office/drawing/2014/main" id="{20FF009D-7CEA-4268-B578-97C00C8F40F5}"/>
              </a:ext>
            </a:extLst>
          </p:cNvPr>
          <p:cNvPicPr>
            <a:picLocks noGrp="1" noChangeAspect="1"/>
          </p:cNvPicPr>
          <p:nvPr>
            <p:ph sz="half" idx="2"/>
          </p:nvPr>
        </p:nvPicPr>
        <p:blipFill>
          <a:blip r:embed="rId3"/>
          <a:stretch>
            <a:fillRect/>
          </a:stretch>
        </p:blipFill>
        <p:spPr>
          <a:xfrm>
            <a:off x="6567055" y="1520190"/>
            <a:ext cx="5624945" cy="5246370"/>
          </a:xfrm>
        </p:spPr>
      </p:pic>
    </p:spTree>
    <p:extLst>
      <p:ext uri="{BB962C8B-B14F-4D97-AF65-F5344CB8AC3E}">
        <p14:creationId xmlns:p14="http://schemas.microsoft.com/office/powerpoint/2010/main" val="224134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5363-2CCA-4880-84C9-7CFE1DC56CD5}"/>
              </a:ext>
            </a:extLst>
          </p:cNvPr>
          <p:cNvSpPr>
            <a:spLocks noGrp="1"/>
          </p:cNvSpPr>
          <p:nvPr>
            <p:ph type="title"/>
          </p:nvPr>
        </p:nvSpPr>
        <p:spPr>
          <a:xfrm>
            <a:off x="800100" y="80010"/>
            <a:ext cx="11391900" cy="1108710"/>
          </a:xfrm>
        </p:spPr>
        <p:txBody>
          <a:bodyPr>
            <a:normAutofit/>
          </a:bodyPr>
          <a:lstStyle/>
          <a:p>
            <a:r>
              <a:rPr lang="en-US" sz="3600" dirty="0"/>
              <a:t>A </a:t>
            </a:r>
            <a:r>
              <a:rPr lang="en-US" sz="3600" b="1" u="sng" dirty="0">
                <a:solidFill>
                  <a:srgbClr val="C00000"/>
                </a:solidFill>
              </a:rPr>
              <a:t>hearth</a:t>
            </a:r>
            <a:r>
              <a:rPr lang="en-US" sz="3600" dirty="0"/>
              <a:t> is the place which an innovation or cultural change originates.</a:t>
            </a:r>
          </a:p>
        </p:txBody>
      </p:sp>
      <p:pic>
        <p:nvPicPr>
          <p:cNvPr id="6" name="Content Placeholder 5">
            <a:extLst>
              <a:ext uri="{FF2B5EF4-FFF2-40B4-BE49-F238E27FC236}">
                <a16:creationId xmlns:a16="http://schemas.microsoft.com/office/drawing/2014/main" id="{4A79EE99-DBF0-421B-81B7-7176542D3F1C}"/>
              </a:ext>
            </a:extLst>
          </p:cNvPr>
          <p:cNvPicPr>
            <a:picLocks noGrp="1" noChangeAspect="1"/>
          </p:cNvPicPr>
          <p:nvPr>
            <p:ph sz="half" idx="1"/>
          </p:nvPr>
        </p:nvPicPr>
        <p:blipFill>
          <a:blip r:embed="rId2"/>
          <a:stretch>
            <a:fillRect/>
          </a:stretch>
        </p:blipFill>
        <p:spPr>
          <a:xfrm>
            <a:off x="800099" y="1394460"/>
            <a:ext cx="5724525" cy="5463540"/>
          </a:xfrm>
        </p:spPr>
      </p:pic>
      <p:pic>
        <p:nvPicPr>
          <p:cNvPr id="8" name="Content Placeholder 7">
            <a:extLst>
              <a:ext uri="{FF2B5EF4-FFF2-40B4-BE49-F238E27FC236}">
                <a16:creationId xmlns:a16="http://schemas.microsoft.com/office/drawing/2014/main" id="{073957FD-2409-4015-8E03-56F2C3A00B4D}"/>
              </a:ext>
            </a:extLst>
          </p:cNvPr>
          <p:cNvPicPr>
            <a:picLocks noGrp="1" noChangeAspect="1"/>
          </p:cNvPicPr>
          <p:nvPr>
            <p:ph sz="half" idx="2"/>
          </p:nvPr>
        </p:nvPicPr>
        <p:blipFill>
          <a:blip r:embed="rId3"/>
          <a:stretch>
            <a:fillRect/>
          </a:stretch>
        </p:blipFill>
        <p:spPr>
          <a:xfrm>
            <a:off x="6524625" y="1394460"/>
            <a:ext cx="5667375" cy="5463540"/>
          </a:xfrm>
        </p:spPr>
      </p:pic>
    </p:spTree>
    <p:extLst>
      <p:ext uri="{BB962C8B-B14F-4D97-AF65-F5344CB8AC3E}">
        <p14:creationId xmlns:p14="http://schemas.microsoft.com/office/powerpoint/2010/main" val="411466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4CCD-627C-4AEF-A596-648750CE4F04}"/>
              </a:ext>
            </a:extLst>
          </p:cNvPr>
          <p:cNvSpPr>
            <a:spLocks noGrp="1"/>
          </p:cNvSpPr>
          <p:nvPr>
            <p:ph type="title"/>
          </p:nvPr>
        </p:nvSpPr>
        <p:spPr>
          <a:xfrm>
            <a:off x="1371600" y="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BE6975E-4B28-4664-AD9F-C5D6E4982CAF}"/>
              </a:ext>
            </a:extLst>
          </p:cNvPr>
          <p:cNvPicPr>
            <a:picLocks noGrp="1" noChangeAspect="1"/>
          </p:cNvPicPr>
          <p:nvPr>
            <p:ph idx="1"/>
          </p:nvPr>
        </p:nvPicPr>
        <p:blipFill>
          <a:blip r:embed="rId2"/>
          <a:stretch>
            <a:fillRect/>
          </a:stretch>
        </p:blipFill>
        <p:spPr>
          <a:xfrm>
            <a:off x="731520" y="80010"/>
            <a:ext cx="11460480" cy="7280910"/>
          </a:xfrm>
        </p:spPr>
      </p:pic>
    </p:spTree>
    <p:extLst>
      <p:ext uri="{BB962C8B-B14F-4D97-AF65-F5344CB8AC3E}">
        <p14:creationId xmlns:p14="http://schemas.microsoft.com/office/powerpoint/2010/main" val="155849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F229-75BC-4EB2-9896-8D79866E7EAD}"/>
              </a:ext>
            </a:extLst>
          </p:cNvPr>
          <p:cNvSpPr>
            <a:spLocks noGrp="1"/>
          </p:cNvSpPr>
          <p:nvPr>
            <p:ph type="title"/>
          </p:nvPr>
        </p:nvSpPr>
        <p:spPr>
          <a:xfrm>
            <a:off x="662940" y="0"/>
            <a:ext cx="11529060" cy="1282390"/>
          </a:xfrm>
        </p:spPr>
        <p:txBody>
          <a:bodyPr>
            <a:normAutofit/>
          </a:bodyPr>
          <a:lstStyle/>
          <a:p>
            <a:r>
              <a:rPr lang="en-US" dirty="0"/>
              <a:t>“</a:t>
            </a:r>
            <a:r>
              <a:rPr lang="en-US" sz="3200" dirty="0"/>
              <a:t>The physical features, economic features, and  cultural features that make up a region are called its </a:t>
            </a:r>
            <a:r>
              <a:rPr lang="en-US" sz="3200" b="1" u="sng" dirty="0">
                <a:solidFill>
                  <a:srgbClr val="C00000"/>
                </a:solidFill>
              </a:rPr>
              <a:t>cultural landscape</a:t>
            </a:r>
            <a:r>
              <a:rPr lang="en-US" sz="3200" dirty="0"/>
              <a:t>.”</a:t>
            </a:r>
          </a:p>
        </p:txBody>
      </p:sp>
      <p:pic>
        <p:nvPicPr>
          <p:cNvPr id="6" name="Content Placeholder 5">
            <a:extLst>
              <a:ext uri="{FF2B5EF4-FFF2-40B4-BE49-F238E27FC236}">
                <a16:creationId xmlns:a16="http://schemas.microsoft.com/office/drawing/2014/main" id="{5C985748-7F24-4BE7-8F5C-2793C82203AB}"/>
              </a:ext>
            </a:extLst>
          </p:cNvPr>
          <p:cNvPicPr>
            <a:picLocks noGrp="1" noChangeAspect="1"/>
          </p:cNvPicPr>
          <p:nvPr>
            <p:ph sz="half" idx="1"/>
          </p:nvPr>
        </p:nvPicPr>
        <p:blipFill>
          <a:blip r:embed="rId2"/>
          <a:stretch>
            <a:fillRect/>
          </a:stretch>
        </p:blipFill>
        <p:spPr>
          <a:xfrm>
            <a:off x="800100" y="2251711"/>
            <a:ext cx="5724525" cy="4777740"/>
          </a:xfrm>
        </p:spPr>
      </p:pic>
      <p:sp>
        <p:nvSpPr>
          <p:cNvPr id="3" name="Content Placeholder 2"/>
          <p:cNvSpPr>
            <a:spLocks noGrp="1"/>
          </p:cNvSpPr>
          <p:nvPr>
            <p:ph sz="half" idx="2"/>
          </p:nvPr>
        </p:nvSpPr>
        <p:spPr>
          <a:xfrm>
            <a:off x="6525402" y="2285999"/>
            <a:ext cx="5666597" cy="4449338"/>
          </a:xfrm>
        </p:spPr>
        <p:txBody>
          <a:bodyPr>
            <a:normAutofit/>
          </a:bodyPr>
          <a:lstStyle/>
          <a:p>
            <a:r>
              <a:rPr lang="en-US" dirty="0" smtClean="0"/>
              <a:t>                    </a:t>
            </a:r>
            <a:r>
              <a:rPr lang="en-US" b="1" u="sng" dirty="0" smtClean="0">
                <a:solidFill>
                  <a:srgbClr val="C00000"/>
                </a:solidFill>
              </a:rPr>
              <a:t>Types </a:t>
            </a:r>
            <a:r>
              <a:rPr lang="en-US" b="1" u="sng" dirty="0">
                <a:solidFill>
                  <a:srgbClr val="C00000"/>
                </a:solidFill>
              </a:rPr>
              <a:t>of </a:t>
            </a:r>
            <a:r>
              <a:rPr lang="en-US" b="1" u="sng" dirty="0" smtClean="0">
                <a:solidFill>
                  <a:srgbClr val="C00000"/>
                </a:solidFill>
              </a:rPr>
              <a:t>Regions</a:t>
            </a:r>
          </a:p>
          <a:p>
            <a:r>
              <a:rPr lang="en-US" b="1" u="sng" dirty="0">
                <a:solidFill>
                  <a:schemeClr val="accent6">
                    <a:lumMod val="75000"/>
                  </a:schemeClr>
                </a:solidFill>
              </a:rPr>
              <a:t>Formal Regions also called Uniform Region </a:t>
            </a:r>
            <a:r>
              <a:rPr lang="en-US" dirty="0"/>
              <a:t>is an area within which everyone shares in common one or more distinctive characteristics. (common language, economic activity like producing a similar crop, or environmental property like a climate</a:t>
            </a:r>
            <a:r>
              <a:rPr lang="en-US" dirty="0" smtClean="0"/>
              <a:t>.</a:t>
            </a:r>
          </a:p>
          <a:p>
            <a:r>
              <a:rPr lang="en-US" b="1" u="sng" dirty="0">
                <a:solidFill>
                  <a:srgbClr val="002060"/>
                </a:solidFill>
              </a:rPr>
              <a:t>Functional Regions</a:t>
            </a:r>
            <a:r>
              <a:rPr lang="en-US" dirty="0"/>
              <a:t>: are organized around a focal point and are defined by an activity that occurs across the region. These regions are often united by networks of communication and transportation that are centered on a node so they are also known as nodal regions</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66249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2348-CFA2-46F4-A449-D6A78DE3C118}"/>
              </a:ext>
            </a:extLst>
          </p:cNvPr>
          <p:cNvSpPr>
            <a:spLocks noGrp="1"/>
          </p:cNvSpPr>
          <p:nvPr>
            <p:ph type="title"/>
          </p:nvPr>
        </p:nvSpPr>
        <p:spPr>
          <a:xfrm>
            <a:off x="800100" y="0"/>
            <a:ext cx="11281410" cy="1348740"/>
          </a:xfrm>
        </p:spPr>
        <p:txBody>
          <a:bodyPr>
            <a:normAutofit fontScale="90000"/>
          </a:bodyPr>
          <a:lstStyle/>
          <a:p>
            <a:r>
              <a:rPr lang="en-US" sz="3200" b="1" u="sng" dirty="0">
                <a:solidFill>
                  <a:srgbClr val="00B050"/>
                </a:solidFill>
              </a:rPr>
              <a:t>Perceptual or Vernacular Regions </a:t>
            </a:r>
            <a:r>
              <a:rPr lang="en-US" sz="3200" b="1" dirty="0">
                <a:solidFill>
                  <a:srgbClr val="00B050"/>
                </a:solidFill>
              </a:rPr>
              <a:t>: Defined by an informal sense of place that people believe exists as part of their cultural identity </a:t>
            </a:r>
            <a:r>
              <a:rPr lang="en-US" sz="1600" b="1" dirty="0">
                <a:solidFill>
                  <a:srgbClr val="00B050"/>
                </a:solidFill>
              </a:rPr>
              <a:t>(</a:t>
            </a:r>
            <a:r>
              <a:rPr lang="en-US" sz="1600" b="1" dirty="0"/>
              <a:t>U.S. Cultural, Political Landscape 8 min   </a:t>
            </a:r>
            <a:r>
              <a:rPr lang="en-US" sz="1600" b="1" dirty="0">
                <a:hlinkClick r:id="rId2"/>
              </a:rPr>
              <a:t>https://www.youtube.com/watch?v=BZwvl4f88Cc&amp;feature=youtu.be</a:t>
            </a:r>
            <a:r>
              <a:rPr lang="en-US" sz="1600" b="1" dirty="0"/>
              <a:t/>
            </a:r>
            <a:br>
              <a:rPr lang="en-US" sz="1600" b="1" dirty="0"/>
            </a:br>
            <a:endParaRPr lang="en-US" sz="1600" dirty="0"/>
          </a:p>
        </p:txBody>
      </p:sp>
      <p:pic>
        <p:nvPicPr>
          <p:cNvPr id="5" name="Content Placeholder 4">
            <a:extLst>
              <a:ext uri="{FF2B5EF4-FFF2-40B4-BE49-F238E27FC236}">
                <a16:creationId xmlns:a16="http://schemas.microsoft.com/office/drawing/2014/main" id="{46CFEF73-D52B-4822-A305-3FD4638A9948}"/>
              </a:ext>
            </a:extLst>
          </p:cNvPr>
          <p:cNvPicPr>
            <a:picLocks noGrp="1" noChangeAspect="1"/>
          </p:cNvPicPr>
          <p:nvPr>
            <p:ph idx="1"/>
          </p:nvPr>
        </p:nvPicPr>
        <p:blipFill>
          <a:blip r:embed="rId3"/>
          <a:stretch>
            <a:fillRect/>
          </a:stretch>
        </p:blipFill>
        <p:spPr>
          <a:xfrm>
            <a:off x="800100" y="1874520"/>
            <a:ext cx="11281410" cy="4983480"/>
          </a:xfrm>
        </p:spPr>
      </p:pic>
    </p:spTree>
    <p:extLst>
      <p:ext uri="{BB962C8B-B14F-4D97-AF65-F5344CB8AC3E}">
        <p14:creationId xmlns:p14="http://schemas.microsoft.com/office/powerpoint/2010/main" val="196801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9E21-081A-4108-82D9-9E91B66FE30B}"/>
              </a:ext>
            </a:extLst>
          </p:cNvPr>
          <p:cNvSpPr>
            <a:spLocks noGrp="1"/>
          </p:cNvSpPr>
          <p:nvPr>
            <p:ph type="title"/>
          </p:nvPr>
        </p:nvSpPr>
        <p:spPr>
          <a:xfrm>
            <a:off x="1371600" y="0"/>
            <a:ext cx="9601200" cy="891540"/>
          </a:xfrm>
        </p:spPr>
        <p:txBody>
          <a:bodyPr/>
          <a:lstStyle/>
          <a:p>
            <a:r>
              <a:rPr lang="en-US" dirty="0"/>
              <a:t>             5 Themes of Geography </a:t>
            </a:r>
          </a:p>
        </p:txBody>
      </p:sp>
      <p:pic>
        <p:nvPicPr>
          <p:cNvPr id="5" name="Content Placeholder 4">
            <a:extLst>
              <a:ext uri="{FF2B5EF4-FFF2-40B4-BE49-F238E27FC236}">
                <a16:creationId xmlns:a16="http://schemas.microsoft.com/office/drawing/2014/main" id="{2C8310FA-3DDE-45C6-AF4A-B04EFAAC17CF}"/>
              </a:ext>
            </a:extLst>
          </p:cNvPr>
          <p:cNvPicPr>
            <a:picLocks noGrp="1" noChangeAspect="1"/>
          </p:cNvPicPr>
          <p:nvPr>
            <p:ph idx="1"/>
          </p:nvPr>
        </p:nvPicPr>
        <p:blipFill>
          <a:blip r:embed="rId2"/>
          <a:stretch>
            <a:fillRect/>
          </a:stretch>
        </p:blipFill>
        <p:spPr>
          <a:xfrm>
            <a:off x="788670" y="662940"/>
            <a:ext cx="11403330" cy="6092190"/>
          </a:xfrm>
        </p:spPr>
      </p:pic>
    </p:spTree>
    <p:extLst>
      <p:ext uri="{BB962C8B-B14F-4D97-AF65-F5344CB8AC3E}">
        <p14:creationId xmlns:p14="http://schemas.microsoft.com/office/powerpoint/2010/main" val="3013768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0"/>
            <a:ext cx="11262731" cy="680224"/>
          </a:xfrm>
        </p:spPr>
        <p:txBody>
          <a:bodyPr>
            <a:normAutofit fontScale="90000"/>
          </a:bodyPr>
          <a:lstStyle/>
          <a:p>
            <a:r>
              <a:rPr lang="en-US" dirty="0" smtClean="0"/>
              <a:t>               </a:t>
            </a:r>
            <a:r>
              <a:rPr lang="en-US" b="1" dirty="0" smtClean="0">
                <a:solidFill>
                  <a:srgbClr val="0033CC"/>
                </a:solidFill>
              </a:rPr>
              <a:t>World Regions and Sub Regions</a:t>
            </a:r>
            <a:endParaRPr lang="en-US" b="1" dirty="0">
              <a:solidFill>
                <a:srgbClr val="0033CC"/>
              </a:solidFill>
            </a:endParaRPr>
          </a:p>
        </p:txBody>
      </p:sp>
      <p:sp>
        <p:nvSpPr>
          <p:cNvPr id="3" name="Text Placeholder 2"/>
          <p:cNvSpPr>
            <a:spLocks noGrp="1"/>
          </p:cNvSpPr>
          <p:nvPr>
            <p:ph type="body" idx="1"/>
          </p:nvPr>
        </p:nvSpPr>
        <p:spPr>
          <a:xfrm>
            <a:off x="836341" y="869796"/>
            <a:ext cx="4683513" cy="1081667"/>
          </a:xfrm>
        </p:spPr>
        <p:txBody>
          <a:bodyPr/>
          <a:lstStyle/>
          <a:p>
            <a:r>
              <a:rPr lang="en-US" dirty="0" smtClean="0"/>
              <a:t>             World Regions</a:t>
            </a:r>
            <a:endParaRPr lang="en-US" dirty="0"/>
          </a:p>
        </p:txBody>
      </p:sp>
      <p:sp>
        <p:nvSpPr>
          <p:cNvPr id="5" name="Text Placeholder 4"/>
          <p:cNvSpPr>
            <a:spLocks noGrp="1"/>
          </p:cNvSpPr>
          <p:nvPr>
            <p:ph type="body" sz="quarter" idx="3"/>
          </p:nvPr>
        </p:nvSpPr>
        <p:spPr>
          <a:xfrm>
            <a:off x="5943600" y="940187"/>
            <a:ext cx="6155472" cy="1011276"/>
          </a:xfrm>
        </p:spPr>
        <p:txBody>
          <a:bodyPr/>
          <a:lstStyle/>
          <a:p>
            <a:r>
              <a:rPr lang="en-US" sz="2400" b="1" u="sng" dirty="0">
                <a:solidFill>
                  <a:srgbClr val="339933"/>
                </a:solidFill>
              </a:rPr>
              <a:t>Sub-regions</a:t>
            </a:r>
            <a:r>
              <a:rPr lang="en-US" sz="2400" dirty="0"/>
              <a:t> share some characteristics with the rest of the large region but is distinctive in some ways</a:t>
            </a:r>
          </a:p>
        </p:txBody>
      </p:sp>
      <p:pic>
        <p:nvPicPr>
          <p:cNvPr id="7" name="Content Placeholder 4">
            <a:extLst>
              <a:ext uri="{FF2B5EF4-FFF2-40B4-BE49-F238E27FC236}">
                <a16:creationId xmlns:a16="http://schemas.microsoft.com/office/drawing/2014/main" id="{38935072-1CEA-4D6D-A2F6-0B10EA506265}"/>
              </a:ext>
            </a:extLst>
          </p:cNvPr>
          <p:cNvPicPr>
            <a:picLocks noGrp="1" noChangeAspect="1"/>
          </p:cNvPicPr>
          <p:nvPr>
            <p:ph sz="half" idx="2"/>
          </p:nvPr>
        </p:nvPicPr>
        <p:blipFill>
          <a:blip r:embed="rId2"/>
          <a:stretch>
            <a:fillRect/>
          </a:stretch>
        </p:blipFill>
        <p:spPr>
          <a:xfrm>
            <a:off x="724829" y="1951463"/>
            <a:ext cx="4951129" cy="4828478"/>
          </a:xfrm>
        </p:spPr>
      </p:pic>
      <p:pic>
        <p:nvPicPr>
          <p:cNvPr id="8" name="Content Placeholder 4">
            <a:extLst>
              <a:ext uri="{FF2B5EF4-FFF2-40B4-BE49-F238E27FC236}">
                <a16:creationId xmlns:a16="http://schemas.microsoft.com/office/drawing/2014/main" id="{DD46BA5B-BA87-4FF1-92C7-33970721DF23}"/>
              </a:ext>
            </a:extLst>
          </p:cNvPr>
          <p:cNvPicPr>
            <a:picLocks noGrp="1" noChangeAspect="1"/>
          </p:cNvPicPr>
          <p:nvPr>
            <p:ph sz="quarter" idx="4"/>
          </p:nvPr>
        </p:nvPicPr>
        <p:blipFill>
          <a:blip r:embed="rId3"/>
          <a:stretch>
            <a:fillRect/>
          </a:stretch>
        </p:blipFill>
        <p:spPr>
          <a:xfrm>
            <a:off x="5776332" y="1951463"/>
            <a:ext cx="6322740" cy="4828478"/>
          </a:xfrm>
        </p:spPr>
      </p:pic>
    </p:spTree>
    <p:extLst>
      <p:ext uri="{BB962C8B-B14F-4D97-AF65-F5344CB8AC3E}">
        <p14:creationId xmlns:p14="http://schemas.microsoft.com/office/powerpoint/2010/main" val="173653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CFF3-228A-43F1-A051-79CCD0D974E7}"/>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2330906-1796-4128-89AD-334E30063D70}"/>
              </a:ext>
            </a:extLst>
          </p:cNvPr>
          <p:cNvPicPr>
            <a:picLocks noGrp="1" noChangeAspect="1"/>
          </p:cNvPicPr>
          <p:nvPr>
            <p:ph idx="1"/>
          </p:nvPr>
        </p:nvPicPr>
        <p:blipFill>
          <a:blip r:embed="rId2"/>
          <a:stretch>
            <a:fillRect/>
          </a:stretch>
        </p:blipFill>
        <p:spPr>
          <a:xfrm>
            <a:off x="754380" y="91440"/>
            <a:ext cx="11437620" cy="6766560"/>
          </a:xfrm>
        </p:spPr>
      </p:pic>
    </p:spTree>
    <p:extLst>
      <p:ext uri="{BB962C8B-B14F-4D97-AF65-F5344CB8AC3E}">
        <p14:creationId xmlns:p14="http://schemas.microsoft.com/office/powerpoint/2010/main" val="168776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D7D9-C649-40D4-B2ED-B5454E41A064}"/>
              </a:ext>
            </a:extLst>
          </p:cNvPr>
          <p:cNvSpPr>
            <a:spLocks noGrp="1"/>
          </p:cNvSpPr>
          <p:nvPr>
            <p:ph type="title"/>
          </p:nvPr>
        </p:nvSpPr>
        <p:spPr>
          <a:xfrm>
            <a:off x="1371600" y="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DDB1B80-7279-4A8D-9A42-9D699D1AE9BE}"/>
              </a:ext>
            </a:extLst>
          </p:cNvPr>
          <p:cNvPicPr>
            <a:picLocks noGrp="1" noChangeAspect="1"/>
          </p:cNvPicPr>
          <p:nvPr>
            <p:ph idx="1"/>
          </p:nvPr>
        </p:nvPicPr>
        <p:blipFill>
          <a:blip r:embed="rId2"/>
          <a:stretch>
            <a:fillRect/>
          </a:stretch>
        </p:blipFill>
        <p:spPr>
          <a:xfrm>
            <a:off x="742950" y="0"/>
            <a:ext cx="11449050" cy="8709660"/>
          </a:xfrm>
        </p:spPr>
      </p:pic>
    </p:spTree>
    <p:extLst>
      <p:ext uri="{BB962C8B-B14F-4D97-AF65-F5344CB8AC3E}">
        <p14:creationId xmlns:p14="http://schemas.microsoft.com/office/powerpoint/2010/main" val="145581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2BFF-0358-42F6-8D27-A28F31F1FCB1}"/>
              </a:ext>
            </a:extLst>
          </p:cNvPr>
          <p:cNvSpPr>
            <a:spLocks noGrp="1"/>
          </p:cNvSpPr>
          <p:nvPr>
            <p:ph type="title"/>
          </p:nvPr>
        </p:nvSpPr>
        <p:spPr>
          <a:xfrm>
            <a:off x="980501" y="1"/>
            <a:ext cx="10950765" cy="680223"/>
          </a:xfrm>
        </p:spPr>
        <p:txBody>
          <a:bodyPr>
            <a:normAutofit fontScale="90000"/>
          </a:bodyPr>
          <a:lstStyle/>
          <a:p>
            <a:r>
              <a:rPr lang="en-US" dirty="0"/>
              <a:t>                        </a:t>
            </a:r>
            <a:r>
              <a:rPr lang="en-US" sz="2200" u="sng" dirty="0">
                <a:solidFill>
                  <a:srgbClr val="0033CC"/>
                </a:solidFill>
              </a:rPr>
              <a:t>Map Essentials</a:t>
            </a:r>
          </a:p>
        </p:txBody>
      </p:sp>
      <p:pic>
        <p:nvPicPr>
          <p:cNvPr id="5" name="Content Placeholder 4">
            <a:extLst>
              <a:ext uri="{FF2B5EF4-FFF2-40B4-BE49-F238E27FC236}">
                <a16:creationId xmlns:a16="http://schemas.microsoft.com/office/drawing/2014/main" id="{EAC8FDEF-04BD-46F1-887B-B31965D3171D}"/>
              </a:ext>
            </a:extLst>
          </p:cNvPr>
          <p:cNvPicPr>
            <a:picLocks noGrp="1" noChangeAspect="1"/>
          </p:cNvPicPr>
          <p:nvPr>
            <p:ph idx="1"/>
          </p:nvPr>
        </p:nvPicPr>
        <p:blipFill>
          <a:blip r:embed="rId2"/>
          <a:stretch>
            <a:fillRect/>
          </a:stretch>
        </p:blipFill>
        <p:spPr>
          <a:xfrm>
            <a:off x="848299" y="680224"/>
            <a:ext cx="11082968" cy="6177776"/>
          </a:xfrm>
        </p:spPr>
      </p:pic>
    </p:spTree>
    <p:extLst>
      <p:ext uri="{BB962C8B-B14F-4D97-AF65-F5344CB8AC3E}">
        <p14:creationId xmlns:p14="http://schemas.microsoft.com/office/powerpoint/2010/main" val="30638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282390"/>
          </a:xfrm>
        </p:spPr>
        <p:txBody>
          <a:bodyPr/>
          <a:lstStyle/>
          <a:p>
            <a:r>
              <a:rPr lang="en-US" dirty="0" smtClean="0"/>
              <a:t>                   Globes vs maps</a:t>
            </a:r>
            <a:endParaRPr lang="en-US" dirty="0"/>
          </a:p>
        </p:txBody>
      </p:sp>
      <p:pic>
        <p:nvPicPr>
          <p:cNvPr id="5" name="Content Placeholder 4">
            <a:extLst>
              <a:ext uri="{FF2B5EF4-FFF2-40B4-BE49-F238E27FC236}">
                <a16:creationId xmlns:a16="http://schemas.microsoft.com/office/drawing/2014/main" id="{8E34B431-0DCF-40CF-B21D-A649FF4F3234}"/>
              </a:ext>
            </a:extLst>
          </p:cNvPr>
          <p:cNvPicPr>
            <a:picLocks noGrp="1" noChangeAspect="1"/>
          </p:cNvPicPr>
          <p:nvPr>
            <p:ph sz="half" idx="1"/>
          </p:nvPr>
        </p:nvPicPr>
        <p:blipFill>
          <a:blip r:embed="rId2"/>
          <a:stretch>
            <a:fillRect/>
          </a:stretch>
        </p:blipFill>
        <p:spPr>
          <a:xfrm>
            <a:off x="780586" y="1427356"/>
            <a:ext cx="5039190" cy="5285678"/>
          </a:xfrm>
        </p:spPr>
      </p:pic>
      <p:pic>
        <p:nvPicPr>
          <p:cNvPr id="6" name="Content Placeholder 7">
            <a:extLst>
              <a:ext uri="{FF2B5EF4-FFF2-40B4-BE49-F238E27FC236}">
                <a16:creationId xmlns:a16="http://schemas.microsoft.com/office/drawing/2014/main" id="{3BC343EC-67B0-4459-A5B4-9DA1CA69BDD7}"/>
              </a:ext>
            </a:extLst>
          </p:cNvPr>
          <p:cNvPicPr>
            <a:picLocks noGrp="1" noChangeAspect="1"/>
          </p:cNvPicPr>
          <p:nvPr>
            <p:ph sz="half" idx="2"/>
          </p:nvPr>
        </p:nvPicPr>
        <p:blipFill>
          <a:blip r:embed="rId3"/>
          <a:stretch>
            <a:fillRect/>
          </a:stretch>
        </p:blipFill>
        <p:spPr>
          <a:xfrm>
            <a:off x="6172200" y="1438507"/>
            <a:ext cx="6036527" cy="5285678"/>
          </a:xfrm>
        </p:spPr>
      </p:pic>
    </p:spTree>
    <p:extLst>
      <p:ext uri="{BB962C8B-B14F-4D97-AF65-F5344CB8AC3E}">
        <p14:creationId xmlns:p14="http://schemas.microsoft.com/office/powerpoint/2010/main" val="341892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25EF-2CC6-4EE8-927E-58B84EBCC1D4}"/>
              </a:ext>
            </a:extLst>
          </p:cNvPr>
          <p:cNvSpPr>
            <a:spLocks noGrp="1"/>
          </p:cNvSpPr>
          <p:nvPr>
            <p:ph type="title"/>
          </p:nvPr>
        </p:nvSpPr>
        <p:spPr>
          <a:xfrm>
            <a:off x="800100" y="0"/>
            <a:ext cx="11391900" cy="720090"/>
          </a:xfrm>
        </p:spPr>
        <p:txBody>
          <a:bodyPr>
            <a:normAutofit fontScale="90000"/>
          </a:bodyPr>
          <a:lstStyle/>
          <a:p>
            <a:r>
              <a:rPr lang="en-US" b="1" u="sng" dirty="0">
                <a:solidFill>
                  <a:srgbClr val="C00000"/>
                </a:solidFill>
              </a:rPr>
              <a:t>Map Distortions </a:t>
            </a:r>
            <a:r>
              <a:rPr lang="en-US" sz="1400" b="1" u="sng" dirty="0">
                <a:solidFill>
                  <a:srgbClr val="C00000"/>
                </a:solidFill>
              </a:rPr>
              <a:t>Why all maps are wrong 4 min:  </a:t>
            </a:r>
            <a:r>
              <a:rPr lang="en-US" sz="1400" b="1" u="sng" dirty="0">
                <a:solidFill>
                  <a:srgbClr val="C00000"/>
                </a:solidFill>
                <a:hlinkClick r:id="rId2"/>
              </a:rPr>
              <a:t>https://www.youtube.com/watch?v=kIID5FDi2JQ</a:t>
            </a:r>
            <a:r>
              <a:rPr lang="en-US" sz="1400" b="1" u="sng" dirty="0">
                <a:solidFill>
                  <a:srgbClr val="C00000"/>
                </a:solidFill>
              </a:rPr>
              <a:t/>
            </a:r>
            <a:br>
              <a:rPr lang="en-US" sz="1400" b="1" u="sng" dirty="0">
                <a:solidFill>
                  <a:srgbClr val="C00000"/>
                </a:solidFill>
              </a:rPr>
            </a:br>
            <a:endParaRPr lang="en-US" sz="1400" b="1" u="sng" dirty="0">
              <a:solidFill>
                <a:srgbClr val="C00000"/>
              </a:solidFill>
            </a:endParaRPr>
          </a:p>
        </p:txBody>
      </p:sp>
      <p:sp>
        <p:nvSpPr>
          <p:cNvPr id="3" name="Content Placeholder 2">
            <a:extLst>
              <a:ext uri="{FF2B5EF4-FFF2-40B4-BE49-F238E27FC236}">
                <a16:creationId xmlns:a16="http://schemas.microsoft.com/office/drawing/2014/main" id="{3C90A424-554B-4CE0-A882-A93BE1AF65A6}"/>
              </a:ext>
            </a:extLst>
          </p:cNvPr>
          <p:cNvSpPr>
            <a:spLocks noGrp="1"/>
          </p:cNvSpPr>
          <p:nvPr>
            <p:ph sz="half" idx="1"/>
          </p:nvPr>
        </p:nvSpPr>
        <p:spPr>
          <a:xfrm>
            <a:off x="800100" y="960120"/>
            <a:ext cx="6080760" cy="5817869"/>
          </a:xfrm>
        </p:spPr>
        <p:txBody>
          <a:bodyPr>
            <a:normAutofit lnSpcReduction="10000"/>
          </a:bodyPr>
          <a:lstStyle/>
          <a:p>
            <a:r>
              <a:rPr lang="en-US" b="1" u="sng" dirty="0">
                <a:solidFill>
                  <a:srgbClr val="7030A0"/>
                </a:solidFill>
              </a:rPr>
              <a:t>Distortion</a:t>
            </a:r>
            <a:r>
              <a:rPr lang="en-US" dirty="0">
                <a:solidFill>
                  <a:srgbClr val="7030A0"/>
                </a:solidFill>
              </a:rPr>
              <a:t>: It is impossible to take the Earth’s round surface and project it onto a flat surface without distortion, or error resulting from the “flattening process</a:t>
            </a:r>
          </a:p>
          <a:p>
            <a:r>
              <a:rPr lang="en-US" b="1" u="sng" dirty="0" smtClean="0"/>
              <a:t>“</a:t>
            </a:r>
            <a:r>
              <a:rPr lang="en-US" b="1" u="sng" dirty="0">
                <a:solidFill>
                  <a:srgbClr val="002060"/>
                </a:solidFill>
              </a:rPr>
              <a:t>Projection </a:t>
            </a:r>
            <a:r>
              <a:rPr lang="en-US" dirty="0">
                <a:solidFill>
                  <a:srgbClr val="002060"/>
                </a:solidFill>
              </a:rPr>
              <a:t>is the scientific method of transferring location on Earth’s surface to a flat map</a:t>
            </a:r>
          </a:p>
          <a:p>
            <a:r>
              <a:rPr lang="en-US" b="1" i="1" u="sng" dirty="0">
                <a:solidFill>
                  <a:srgbClr val="C00000"/>
                </a:solidFill>
              </a:rPr>
              <a:t>Four Properties of Maps</a:t>
            </a:r>
          </a:p>
          <a:p>
            <a:r>
              <a:rPr lang="en-US" dirty="0"/>
              <a:t> </a:t>
            </a:r>
            <a:r>
              <a:rPr lang="en-US" b="1" u="sng" dirty="0">
                <a:solidFill>
                  <a:srgbClr val="339933"/>
                </a:solidFill>
              </a:rPr>
              <a:t>Shape</a:t>
            </a:r>
            <a:r>
              <a:rPr lang="en-US" dirty="0">
                <a:solidFill>
                  <a:srgbClr val="339933"/>
                </a:solidFill>
              </a:rPr>
              <a:t>: geometric shapes of objects on the map </a:t>
            </a:r>
          </a:p>
          <a:p>
            <a:r>
              <a:rPr lang="en-US" dirty="0"/>
              <a:t> </a:t>
            </a:r>
            <a:r>
              <a:rPr lang="en-US" b="1" u="sng" dirty="0">
                <a:solidFill>
                  <a:srgbClr val="0033CC"/>
                </a:solidFill>
              </a:rPr>
              <a:t>Size</a:t>
            </a:r>
            <a:r>
              <a:rPr lang="en-US" dirty="0">
                <a:solidFill>
                  <a:srgbClr val="0033CC"/>
                </a:solidFill>
              </a:rPr>
              <a:t>: relative amount of space taken up on a map by landforms or objects</a:t>
            </a:r>
          </a:p>
          <a:p>
            <a:r>
              <a:rPr lang="en-US" dirty="0"/>
              <a:t> </a:t>
            </a:r>
            <a:r>
              <a:rPr lang="en-US" b="1" u="sng" dirty="0">
                <a:solidFill>
                  <a:srgbClr val="FF6600"/>
                </a:solidFill>
              </a:rPr>
              <a:t>Distance</a:t>
            </a:r>
            <a:r>
              <a:rPr lang="en-US" dirty="0">
                <a:solidFill>
                  <a:srgbClr val="FF6600"/>
                </a:solidFill>
              </a:rPr>
              <a:t>: the represented distance between objects on the map </a:t>
            </a:r>
          </a:p>
          <a:p>
            <a:r>
              <a:rPr lang="en-US" dirty="0"/>
              <a:t> </a:t>
            </a:r>
            <a:r>
              <a:rPr lang="en-US" b="1" u="sng" dirty="0">
                <a:solidFill>
                  <a:srgbClr val="CC0099"/>
                </a:solidFill>
              </a:rPr>
              <a:t>Direction</a:t>
            </a:r>
            <a:r>
              <a:rPr lang="en-US" dirty="0">
                <a:solidFill>
                  <a:srgbClr val="CC0099"/>
                </a:solidFill>
              </a:rPr>
              <a:t>: degree of accuracy representing the cardinal directions </a:t>
            </a:r>
          </a:p>
          <a:p>
            <a:r>
              <a:rPr lang="en-US" dirty="0">
                <a:solidFill>
                  <a:srgbClr val="FFC000"/>
                </a:solidFill>
              </a:rPr>
              <a:t>Cartographers must decide which properties of maps to distort by thinking about the map’s purpose</a:t>
            </a:r>
          </a:p>
        </p:txBody>
      </p:sp>
      <p:pic>
        <p:nvPicPr>
          <p:cNvPr id="6" name="Content Placeholder 5">
            <a:extLst>
              <a:ext uri="{FF2B5EF4-FFF2-40B4-BE49-F238E27FC236}">
                <a16:creationId xmlns:a16="http://schemas.microsoft.com/office/drawing/2014/main" id="{26F51F22-0F40-4C74-9F25-7D52174C5E0E}"/>
              </a:ext>
            </a:extLst>
          </p:cNvPr>
          <p:cNvPicPr>
            <a:picLocks noGrp="1" noChangeAspect="1"/>
          </p:cNvPicPr>
          <p:nvPr>
            <p:ph sz="half" idx="2"/>
          </p:nvPr>
        </p:nvPicPr>
        <p:blipFill>
          <a:blip r:embed="rId3"/>
          <a:stretch>
            <a:fillRect/>
          </a:stretch>
        </p:blipFill>
        <p:spPr>
          <a:xfrm>
            <a:off x="6880860" y="960120"/>
            <a:ext cx="5311140" cy="5817869"/>
          </a:xfrm>
        </p:spPr>
      </p:pic>
    </p:spTree>
    <p:extLst>
      <p:ext uri="{BB962C8B-B14F-4D97-AF65-F5344CB8AC3E}">
        <p14:creationId xmlns:p14="http://schemas.microsoft.com/office/powerpoint/2010/main" val="176696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0"/>
            <a:ext cx="11355659" cy="836341"/>
          </a:xfrm>
        </p:spPr>
        <p:txBody>
          <a:bodyPr>
            <a:normAutofit/>
          </a:bodyPr>
          <a:lstStyle/>
          <a:p>
            <a:r>
              <a:rPr lang="en-US" dirty="0" smtClean="0"/>
              <a:t>                         </a:t>
            </a:r>
            <a:r>
              <a:rPr lang="en-US" b="1" u="sng" dirty="0" smtClean="0">
                <a:solidFill>
                  <a:srgbClr val="FF3399"/>
                </a:solidFill>
              </a:rPr>
              <a:t>Mercator Projection</a:t>
            </a:r>
            <a:endParaRPr lang="en-US" b="1" u="sng" dirty="0">
              <a:solidFill>
                <a:srgbClr val="FF3399"/>
              </a:solidFill>
            </a:endParaRPr>
          </a:p>
        </p:txBody>
      </p:sp>
      <p:pic>
        <p:nvPicPr>
          <p:cNvPr id="5" name="Content Placeholder 11">
            <a:extLst>
              <a:ext uri="{FF2B5EF4-FFF2-40B4-BE49-F238E27FC236}">
                <a16:creationId xmlns:a16="http://schemas.microsoft.com/office/drawing/2014/main" id="{ABB9D378-0CA9-44CC-8892-9039807F6771}"/>
              </a:ext>
            </a:extLst>
          </p:cNvPr>
          <p:cNvPicPr>
            <a:picLocks noGrp="1" noChangeAspect="1"/>
          </p:cNvPicPr>
          <p:nvPr>
            <p:ph sz="half" idx="1"/>
          </p:nvPr>
        </p:nvPicPr>
        <p:blipFill>
          <a:blip r:embed="rId2"/>
          <a:stretch>
            <a:fillRect/>
          </a:stretch>
        </p:blipFill>
        <p:spPr>
          <a:xfrm>
            <a:off x="702527" y="1215484"/>
            <a:ext cx="5597911" cy="5553306"/>
          </a:xfrm>
        </p:spPr>
      </p:pic>
      <p:pic>
        <p:nvPicPr>
          <p:cNvPr id="6" name="Content Placeholder 4">
            <a:extLst>
              <a:ext uri="{FF2B5EF4-FFF2-40B4-BE49-F238E27FC236}">
                <a16:creationId xmlns:a16="http://schemas.microsoft.com/office/drawing/2014/main" id="{6EC7342D-5BE0-4233-91AE-C4A9D74F4000}"/>
              </a:ext>
            </a:extLst>
          </p:cNvPr>
          <p:cNvPicPr>
            <a:picLocks noGrp="1" noChangeAspect="1"/>
          </p:cNvPicPr>
          <p:nvPr>
            <p:ph sz="half" idx="2"/>
          </p:nvPr>
        </p:nvPicPr>
        <p:blipFill>
          <a:blip r:embed="rId3"/>
          <a:stretch>
            <a:fillRect/>
          </a:stretch>
        </p:blipFill>
        <p:spPr>
          <a:xfrm>
            <a:off x="6524625" y="1137424"/>
            <a:ext cx="5667375" cy="5631366"/>
          </a:xfrm>
        </p:spPr>
      </p:pic>
    </p:spTree>
    <p:extLst>
      <p:ext uri="{BB962C8B-B14F-4D97-AF65-F5344CB8AC3E}">
        <p14:creationId xmlns:p14="http://schemas.microsoft.com/office/powerpoint/2010/main" val="2585190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F87F-B870-483B-B550-E3DAF2177001}"/>
              </a:ext>
            </a:extLst>
          </p:cNvPr>
          <p:cNvSpPr>
            <a:spLocks noGrp="1"/>
          </p:cNvSpPr>
          <p:nvPr>
            <p:ph type="title"/>
          </p:nvPr>
        </p:nvSpPr>
        <p:spPr>
          <a:xfrm>
            <a:off x="777240" y="0"/>
            <a:ext cx="11414760" cy="937260"/>
          </a:xfrm>
        </p:spPr>
        <p:txBody>
          <a:bodyPr/>
          <a:lstStyle/>
          <a:p>
            <a:r>
              <a:rPr lang="en-US" dirty="0"/>
              <a:t>                     </a:t>
            </a:r>
            <a:r>
              <a:rPr lang="en-US" sz="2800" b="1" u="sng" dirty="0">
                <a:solidFill>
                  <a:srgbClr val="0070C0"/>
                </a:solidFill>
              </a:rPr>
              <a:t>Goode’s Projection Map</a:t>
            </a:r>
          </a:p>
        </p:txBody>
      </p:sp>
      <p:pic>
        <p:nvPicPr>
          <p:cNvPr id="6" name="Content Placeholder 5">
            <a:extLst>
              <a:ext uri="{FF2B5EF4-FFF2-40B4-BE49-F238E27FC236}">
                <a16:creationId xmlns:a16="http://schemas.microsoft.com/office/drawing/2014/main" id="{3D5F816D-D857-4990-B10F-8AE979320044}"/>
              </a:ext>
            </a:extLst>
          </p:cNvPr>
          <p:cNvPicPr>
            <a:picLocks noGrp="1" noChangeAspect="1"/>
          </p:cNvPicPr>
          <p:nvPr>
            <p:ph sz="half" idx="1"/>
          </p:nvPr>
        </p:nvPicPr>
        <p:blipFill>
          <a:blip r:embed="rId2"/>
          <a:stretch>
            <a:fillRect/>
          </a:stretch>
        </p:blipFill>
        <p:spPr>
          <a:xfrm>
            <a:off x="777240" y="1165860"/>
            <a:ext cx="6572250" cy="5692140"/>
          </a:xfrm>
        </p:spPr>
      </p:pic>
      <p:pic>
        <p:nvPicPr>
          <p:cNvPr id="8" name="Content Placeholder 7">
            <a:extLst>
              <a:ext uri="{FF2B5EF4-FFF2-40B4-BE49-F238E27FC236}">
                <a16:creationId xmlns:a16="http://schemas.microsoft.com/office/drawing/2014/main" id="{770766F2-8310-4CA6-90DC-E95A2E3393A0}"/>
              </a:ext>
            </a:extLst>
          </p:cNvPr>
          <p:cNvPicPr>
            <a:picLocks noGrp="1" noChangeAspect="1"/>
          </p:cNvPicPr>
          <p:nvPr>
            <p:ph sz="half" idx="2"/>
          </p:nvPr>
        </p:nvPicPr>
        <p:blipFill>
          <a:blip r:embed="rId3"/>
          <a:stretch>
            <a:fillRect/>
          </a:stretch>
        </p:blipFill>
        <p:spPr>
          <a:xfrm>
            <a:off x="7349490" y="1165860"/>
            <a:ext cx="4842510" cy="5692140"/>
          </a:xfrm>
        </p:spPr>
      </p:pic>
    </p:spTree>
    <p:extLst>
      <p:ext uri="{BB962C8B-B14F-4D97-AF65-F5344CB8AC3E}">
        <p14:creationId xmlns:p14="http://schemas.microsoft.com/office/powerpoint/2010/main" val="174783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7068-9567-4A6C-93BD-398562190BF1}"/>
              </a:ext>
            </a:extLst>
          </p:cNvPr>
          <p:cNvSpPr>
            <a:spLocks noGrp="1"/>
          </p:cNvSpPr>
          <p:nvPr>
            <p:ph type="title"/>
          </p:nvPr>
        </p:nvSpPr>
        <p:spPr>
          <a:xfrm>
            <a:off x="731520" y="0"/>
            <a:ext cx="11460480" cy="754380"/>
          </a:xfrm>
        </p:spPr>
        <p:txBody>
          <a:bodyPr/>
          <a:lstStyle/>
          <a:p>
            <a:r>
              <a:rPr lang="en-US" dirty="0"/>
              <a:t>                       </a:t>
            </a:r>
            <a:r>
              <a:rPr lang="en-US" sz="3200" b="1" u="sng" dirty="0">
                <a:solidFill>
                  <a:srgbClr val="FF3399"/>
                </a:solidFill>
              </a:rPr>
              <a:t>Interrupted Projection</a:t>
            </a:r>
          </a:p>
        </p:txBody>
      </p:sp>
      <p:pic>
        <p:nvPicPr>
          <p:cNvPr id="5" name="Content Placeholder 4">
            <a:extLst>
              <a:ext uri="{FF2B5EF4-FFF2-40B4-BE49-F238E27FC236}">
                <a16:creationId xmlns:a16="http://schemas.microsoft.com/office/drawing/2014/main" id="{16084B8C-A773-4665-86BC-1CC9A6319774}"/>
              </a:ext>
            </a:extLst>
          </p:cNvPr>
          <p:cNvPicPr>
            <a:picLocks noGrp="1" noChangeAspect="1"/>
          </p:cNvPicPr>
          <p:nvPr>
            <p:ph idx="1"/>
          </p:nvPr>
        </p:nvPicPr>
        <p:blipFill>
          <a:blip r:embed="rId2"/>
          <a:stretch>
            <a:fillRect/>
          </a:stretch>
        </p:blipFill>
        <p:spPr>
          <a:xfrm>
            <a:off x="731520" y="982980"/>
            <a:ext cx="11460480" cy="5875020"/>
          </a:xfrm>
        </p:spPr>
      </p:pic>
    </p:spTree>
    <p:extLst>
      <p:ext uri="{BB962C8B-B14F-4D97-AF65-F5344CB8AC3E}">
        <p14:creationId xmlns:p14="http://schemas.microsoft.com/office/powerpoint/2010/main" val="82242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8E6D-7561-4175-A435-AA4649FAEA1E}"/>
              </a:ext>
            </a:extLst>
          </p:cNvPr>
          <p:cNvSpPr>
            <a:spLocks noGrp="1"/>
          </p:cNvSpPr>
          <p:nvPr>
            <p:ph type="title"/>
          </p:nvPr>
        </p:nvSpPr>
        <p:spPr>
          <a:xfrm>
            <a:off x="788670" y="0"/>
            <a:ext cx="11403330" cy="1017270"/>
          </a:xfrm>
        </p:spPr>
        <p:txBody>
          <a:bodyPr/>
          <a:lstStyle/>
          <a:p>
            <a:r>
              <a:rPr lang="en-US" dirty="0"/>
              <a:t>  </a:t>
            </a:r>
            <a:r>
              <a:rPr lang="en-US" sz="2800" b="1" u="sng" dirty="0">
                <a:solidFill>
                  <a:srgbClr val="CC0099"/>
                </a:solidFill>
              </a:rPr>
              <a:t>Gall Peters Projection </a:t>
            </a:r>
            <a:r>
              <a:rPr lang="en-US" sz="1400" b="1" u="sng" dirty="0">
                <a:solidFill>
                  <a:srgbClr val="CC0099"/>
                </a:solidFill>
              </a:rPr>
              <a:t>West wing 4 min: </a:t>
            </a:r>
            <a:r>
              <a:rPr lang="en-US" sz="1400" b="1" u="sng" dirty="0">
                <a:solidFill>
                  <a:srgbClr val="CC0099"/>
                </a:solidFill>
                <a:hlinkClick r:id="rId2"/>
              </a:rPr>
              <a:t>https://www.youtube.com/watch?v=vVX-PrBRtTY</a:t>
            </a:r>
            <a:r>
              <a:rPr lang="en-US" sz="1400" b="1" u="sng" dirty="0">
                <a:solidFill>
                  <a:srgbClr val="CC0099"/>
                </a:solidFill>
              </a:rPr>
              <a:t/>
            </a:r>
            <a:br>
              <a:rPr lang="en-US" sz="1400" b="1" u="sng" dirty="0">
                <a:solidFill>
                  <a:srgbClr val="CC0099"/>
                </a:solidFill>
              </a:rPr>
            </a:br>
            <a:endParaRPr lang="en-US" sz="1400" b="1" u="sng" dirty="0">
              <a:solidFill>
                <a:srgbClr val="CC0099"/>
              </a:solidFill>
            </a:endParaRPr>
          </a:p>
        </p:txBody>
      </p:sp>
      <p:pic>
        <p:nvPicPr>
          <p:cNvPr id="5" name="Content Placeholder 4">
            <a:extLst>
              <a:ext uri="{FF2B5EF4-FFF2-40B4-BE49-F238E27FC236}">
                <a16:creationId xmlns:a16="http://schemas.microsoft.com/office/drawing/2014/main" id="{54DA9CD7-1EC0-4DF5-BA89-A28CFC776D54}"/>
              </a:ext>
            </a:extLst>
          </p:cNvPr>
          <p:cNvPicPr>
            <a:picLocks noGrp="1" noChangeAspect="1"/>
          </p:cNvPicPr>
          <p:nvPr>
            <p:ph idx="1"/>
          </p:nvPr>
        </p:nvPicPr>
        <p:blipFill>
          <a:blip r:embed="rId3"/>
          <a:stretch>
            <a:fillRect/>
          </a:stretch>
        </p:blipFill>
        <p:spPr>
          <a:xfrm>
            <a:off x="788670" y="822960"/>
            <a:ext cx="11403330" cy="6035040"/>
          </a:xfrm>
        </p:spPr>
      </p:pic>
    </p:spTree>
    <p:extLst>
      <p:ext uri="{BB962C8B-B14F-4D97-AF65-F5344CB8AC3E}">
        <p14:creationId xmlns:p14="http://schemas.microsoft.com/office/powerpoint/2010/main" val="52502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8400-2F33-4617-8DE8-2CF882D0D2AE}"/>
              </a:ext>
            </a:extLst>
          </p:cNvPr>
          <p:cNvSpPr>
            <a:spLocks noGrp="1"/>
          </p:cNvSpPr>
          <p:nvPr>
            <p:ph type="title"/>
          </p:nvPr>
        </p:nvSpPr>
        <p:spPr>
          <a:xfrm>
            <a:off x="1371600" y="0"/>
            <a:ext cx="96012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87BD7A5-0AFB-43A0-8C3F-5FFBF5411C0B}"/>
              </a:ext>
            </a:extLst>
          </p:cNvPr>
          <p:cNvPicPr>
            <a:picLocks noGrp="1" noChangeAspect="1"/>
          </p:cNvPicPr>
          <p:nvPr>
            <p:ph idx="1"/>
          </p:nvPr>
        </p:nvPicPr>
        <p:blipFill>
          <a:blip r:embed="rId2"/>
          <a:stretch>
            <a:fillRect/>
          </a:stretch>
        </p:blipFill>
        <p:spPr>
          <a:xfrm>
            <a:off x="742950" y="45719"/>
            <a:ext cx="11449050" cy="7360921"/>
          </a:xfrm>
        </p:spPr>
      </p:pic>
    </p:spTree>
    <p:extLst>
      <p:ext uri="{BB962C8B-B14F-4D97-AF65-F5344CB8AC3E}">
        <p14:creationId xmlns:p14="http://schemas.microsoft.com/office/powerpoint/2010/main" val="2279283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E7A2-8718-45B0-9ACA-F41B00C59F17}"/>
              </a:ext>
            </a:extLst>
          </p:cNvPr>
          <p:cNvSpPr>
            <a:spLocks noGrp="1"/>
          </p:cNvSpPr>
          <p:nvPr>
            <p:ph type="title"/>
          </p:nvPr>
        </p:nvSpPr>
        <p:spPr>
          <a:xfrm>
            <a:off x="697230" y="0"/>
            <a:ext cx="11494770" cy="674370"/>
          </a:xfrm>
        </p:spPr>
        <p:txBody>
          <a:bodyPr>
            <a:normAutofit fontScale="90000"/>
          </a:bodyPr>
          <a:lstStyle/>
          <a:p>
            <a:r>
              <a:rPr lang="en-US" dirty="0"/>
              <a:t>                                </a:t>
            </a:r>
            <a:r>
              <a:rPr lang="en-US" sz="3600" b="1" u="sng" dirty="0">
                <a:solidFill>
                  <a:srgbClr val="FF3399"/>
                </a:solidFill>
              </a:rPr>
              <a:t>Peters Projection</a:t>
            </a:r>
          </a:p>
        </p:txBody>
      </p:sp>
      <p:pic>
        <p:nvPicPr>
          <p:cNvPr id="5" name="Content Placeholder 4">
            <a:extLst>
              <a:ext uri="{FF2B5EF4-FFF2-40B4-BE49-F238E27FC236}">
                <a16:creationId xmlns:a16="http://schemas.microsoft.com/office/drawing/2014/main" id="{5E7B1EE6-7D3A-4E19-BDDF-5A40F79B2908}"/>
              </a:ext>
            </a:extLst>
          </p:cNvPr>
          <p:cNvPicPr>
            <a:picLocks noGrp="1" noChangeAspect="1"/>
          </p:cNvPicPr>
          <p:nvPr>
            <p:ph idx="1"/>
          </p:nvPr>
        </p:nvPicPr>
        <p:blipFill>
          <a:blip r:embed="rId2"/>
          <a:stretch>
            <a:fillRect/>
          </a:stretch>
        </p:blipFill>
        <p:spPr>
          <a:xfrm>
            <a:off x="697230" y="754380"/>
            <a:ext cx="11494770" cy="6183629"/>
          </a:xfrm>
        </p:spPr>
      </p:pic>
    </p:spTree>
    <p:extLst>
      <p:ext uri="{BB962C8B-B14F-4D97-AF65-F5344CB8AC3E}">
        <p14:creationId xmlns:p14="http://schemas.microsoft.com/office/powerpoint/2010/main" val="424931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8DF7-53D3-40EA-9795-BE2B1A6FDD81}"/>
              </a:ext>
            </a:extLst>
          </p:cNvPr>
          <p:cNvSpPr>
            <a:spLocks noGrp="1"/>
          </p:cNvSpPr>
          <p:nvPr>
            <p:ph type="title"/>
          </p:nvPr>
        </p:nvSpPr>
        <p:spPr>
          <a:xfrm>
            <a:off x="834390" y="0"/>
            <a:ext cx="11357610" cy="982980"/>
          </a:xfrm>
        </p:spPr>
        <p:txBody>
          <a:bodyPr/>
          <a:lstStyle/>
          <a:p>
            <a:r>
              <a:rPr lang="en-US" dirty="0"/>
              <a:t>                     </a:t>
            </a:r>
            <a:r>
              <a:rPr lang="en-US" dirty="0" smtClean="0"/>
              <a:t>      </a:t>
            </a:r>
            <a:r>
              <a:rPr lang="en-US" sz="3600" b="1" u="sng" dirty="0">
                <a:solidFill>
                  <a:srgbClr val="002060"/>
                </a:solidFill>
              </a:rPr>
              <a:t>Comparing Maps</a:t>
            </a:r>
          </a:p>
        </p:txBody>
      </p:sp>
      <p:pic>
        <p:nvPicPr>
          <p:cNvPr id="5" name="Content Placeholder 4">
            <a:extLst>
              <a:ext uri="{FF2B5EF4-FFF2-40B4-BE49-F238E27FC236}">
                <a16:creationId xmlns:a16="http://schemas.microsoft.com/office/drawing/2014/main" id="{079FC4BC-F7EC-4862-A8D9-C734F4CAD198}"/>
              </a:ext>
            </a:extLst>
          </p:cNvPr>
          <p:cNvPicPr>
            <a:picLocks noGrp="1" noChangeAspect="1"/>
          </p:cNvPicPr>
          <p:nvPr>
            <p:ph idx="1"/>
          </p:nvPr>
        </p:nvPicPr>
        <p:blipFill>
          <a:blip r:embed="rId2"/>
          <a:stretch>
            <a:fillRect/>
          </a:stretch>
        </p:blipFill>
        <p:spPr>
          <a:xfrm>
            <a:off x="708660" y="765810"/>
            <a:ext cx="11483340" cy="6000750"/>
          </a:xfrm>
        </p:spPr>
      </p:pic>
    </p:spTree>
    <p:extLst>
      <p:ext uri="{BB962C8B-B14F-4D97-AF65-F5344CB8AC3E}">
        <p14:creationId xmlns:p14="http://schemas.microsoft.com/office/powerpoint/2010/main" val="2347293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02527"/>
          </a:xfrm>
        </p:spPr>
        <p:txBody>
          <a:bodyPr/>
          <a:lstStyle/>
          <a:p>
            <a:r>
              <a:rPr lang="en-US" dirty="0" smtClean="0"/>
              <a:t>                  Map Projections</a:t>
            </a:r>
            <a:endParaRPr lang="en-US" dirty="0"/>
          </a:p>
        </p:txBody>
      </p:sp>
      <p:pic>
        <p:nvPicPr>
          <p:cNvPr id="5" name="Content Placeholder 4">
            <a:extLst>
              <a:ext uri="{FF2B5EF4-FFF2-40B4-BE49-F238E27FC236}">
                <a16:creationId xmlns:a16="http://schemas.microsoft.com/office/drawing/2014/main" id="{D06F5546-00AC-4114-8B25-816CA97A8CBE}"/>
              </a:ext>
            </a:extLst>
          </p:cNvPr>
          <p:cNvPicPr>
            <a:picLocks noGrp="1" noChangeAspect="1"/>
          </p:cNvPicPr>
          <p:nvPr>
            <p:ph sz="half" idx="1"/>
          </p:nvPr>
        </p:nvPicPr>
        <p:blipFill>
          <a:blip r:embed="rId2"/>
          <a:stretch>
            <a:fillRect/>
          </a:stretch>
        </p:blipFill>
        <p:spPr>
          <a:xfrm>
            <a:off x="713678" y="1148576"/>
            <a:ext cx="5352585" cy="5709424"/>
          </a:xfrm>
        </p:spPr>
      </p:pic>
      <p:pic>
        <p:nvPicPr>
          <p:cNvPr id="6" name="Content Placeholder 7">
            <a:extLst>
              <a:ext uri="{FF2B5EF4-FFF2-40B4-BE49-F238E27FC236}">
                <a16:creationId xmlns:a16="http://schemas.microsoft.com/office/drawing/2014/main" id="{40E91E4D-B56E-45F4-9486-6ADBD7F6B6D0}"/>
              </a:ext>
            </a:extLst>
          </p:cNvPr>
          <p:cNvPicPr>
            <a:picLocks noGrp="1" noChangeAspect="1"/>
          </p:cNvPicPr>
          <p:nvPr>
            <p:ph sz="half" idx="2"/>
          </p:nvPr>
        </p:nvPicPr>
        <p:blipFill>
          <a:blip r:embed="rId3"/>
          <a:stretch>
            <a:fillRect/>
          </a:stretch>
        </p:blipFill>
        <p:spPr>
          <a:xfrm>
            <a:off x="6177777" y="1148576"/>
            <a:ext cx="6014224" cy="5620214"/>
          </a:xfrm>
        </p:spPr>
      </p:pic>
    </p:spTree>
    <p:extLst>
      <p:ext uri="{BB962C8B-B14F-4D97-AF65-F5344CB8AC3E}">
        <p14:creationId xmlns:p14="http://schemas.microsoft.com/office/powerpoint/2010/main" val="2519701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83" y="0"/>
            <a:ext cx="11351941" cy="1628078"/>
          </a:xfrm>
        </p:spPr>
        <p:txBody>
          <a:bodyPr>
            <a:normAutofit/>
          </a:bodyPr>
          <a:lstStyle/>
          <a:p>
            <a:r>
              <a:rPr lang="en-US" sz="2200" b="1" u="sng" dirty="0" smtClean="0">
                <a:hlinkClick r:id="rId2" tooltip="Azimuthal projection"/>
              </a:rPr>
              <a:t>Azimuthal </a:t>
            </a:r>
            <a:r>
              <a:rPr lang="en-US" sz="2200" b="1" u="sng" dirty="0">
                <a:hlinkClick r:id="rId2" tooltip="Azimuthal projection"/>
              </a:rPr>
              <a:t>map </a:t>
            </a:r>
            <a:r>
              <a:rPr lang="en-US" sz="2200" b="1" u="sng" dirty="0" smtClean="0">
                <a:hlinkClick r:id="rId2" tooltip="Azimuthal projection"/>
              </a:rPr>
              <a:t>projection</a:t>
            </a:r>
            <a:r>
              <a:rPr lang="en-US" sz="2200" b="1" u="sng" dirty="0" smtClean="0"/>
              <a:t>  </a:t>
            </a:r>
            <a:r>
              <a:rPr lang="en-US" sz="2200" dirty="0" smtClean="0"/>
              <a:t>It </a:t>
            </a:r>
            <a:r>
              <a:rPr lang="en-US" sz="2200" dirty="0"/>
              <a:t>has the useful properties that all points on the map are at proportionately correct distances from the center point, and that all points on the map are at the correct azimuth (direction) from the center point. A useful application for this type of projection is a polar projection which shows all meridians (lines of longitude) as straight, with distances from the pole represented correctly</a:t>
            </a:r>
          </a:p>
        </p:txBody>
      </p:sp>
      <p:sp>
        <p:nvSpPr>
          <p:cNvPr id="3" name="Text Placeholder 2"/>
          <p:cNvSpPr>
            <a:spLocks noGrp="1"/>
          </p:cNvSpPr>
          <p:nvPr>
            <p:ph type="body" idx="1"/>
          </p:nvPr>
        </p:nvSpPr>
        <p:spPr>
          <a:xfrm>
            <a:off x="758283" y="1984917"/>
            <a:ext cx="4543173" cy="501805"/>
          </a:xfrm>
        </p:spPr>
        <p:txBody>
          <a:bodyPr/>
          <a:lstStyle/>
          <a:p>
            <a:r>
              <a:rPr lang="en-US" dirty="0" smtClean="0">
                <a:solidFill>
                  <a:srgbClr val="0070C0"/>
                </a:solidFill>
              </a:rPr>
              <a:t>Fuller Projection Map</a:t>
            </a:r>
            <a:endParaRPr lang="en-US" dirty="0">
              <a:solidFill>
                <a:srgbClr val="0070C0"/>
              </a:solidFill>
            </a:endParaRPr>
          </a:p>
        </p:txBody>
      </p:sp>
      <p:sp>
        <p:nvSpPr>
          <p:cNvPr id="5" name="Text Placeholder 4"/>
          <p:cNvSpPr>
            <a:spLocks noGrp="1"/>
          </p:cNvSpPr>
          <p:nvPr>
            <p:ph type="body" sz="quarter" idx="3"/>
          </p:nvPr>
        </p:nvSpPr>
        <p:spPr>
          <a:xfrm>
            <a:off x="6525014" y="1809962"/>
            <a:ext cx="4760020" cy="676760"/>
          </a:xfrm>
        </p:spPr>
        <p:txBody>
          <a:bodyPr/>
          <a:lstStyle/>
          <a:p>
            <a:r>
              <a:rPr lang="en-US" sz="3200" b="1" u="sng" dirty="0">
                <a:hlinkClick r:id="rId2" tooltip="Azimuthal projection"/>
              </a:rPr>
              <a:t>Azimuthal map projection</a:t>
            </a:r>
            <a:endParaRPr lang="en-US" dirty="0"/>
          </a:p>
        </p:txBody>
      </p:sp>
      <p:pic>
        <p:nvPicPr>
          <p:cNvPr id="7" name="Content Placeholder 5">
            <a:extLst>
              <a:ext uri="{FF2B5EF4-FFF2-40B4-BE49-F238E27FC236}">
                <a16:creationId xmlns:a16="http://schemas.microsoft.com/office/drawing/2014/main" id="{DADB8CD2-1FDF-40C4-8B73-2FC63C72182C}"/>
              </a:ext>
            </a:extLst>
          </p:cNvPr>
          <p:cNvPicPr>
            <a:picLocks noGrp="1" noChangeAspect="1"/>
          </p:cNvPicPr>
          <p:nvPr>
            <p:ph sz="half" idx="2"/>
          </p:nvPr>
        </p:nvPicPr>
        <p:blipFill>
          <a:blip r:embed="rId3"/>
          <a:stretch>
            <a:fillRect/>
          </a:stretch>
        </p:blipFill>
        <p:spPr>
          <a:xfrm>
            <a:off x="758283" y="2668607"/>
            <a:ext cx="4543173" cy="4189394"/>
          </a:xfrm>
        </p:spPr>
      </p:pic>
      <p:pic>
        <p:nvPicPr>
          <p:cNvPr id="8" name="Content Placeholder 4">
            <a:extLst>
              <a:ext uri="{FF2B5EF4-FFF2-40B4-BE49-F238E27FC236}">
                <a16:creationId xmlns:a16="http://schemas.microsoft.com/office/drawing/2014/main" id="{CB563536-EEA6-4E1E-A9F8-FCB16CC7B615}"/>
              </a:ext>
            </a:extLst>
          </p:cNvPr>
          <p:cNvPicPr>
            <a:picLocks noGrp="1" noChangeAspect="1"/>
          </p:cNvPicPr>
          <p:nvPr>
            <p:ph sz="quarter" idx="4"/>
          </p:nvPr>
        </p:nvPicPr>
        <p:blipFill>
          <a:blip r:embed="rId4"/>
          <a:stretch>
            <a:fillRect/>
          </a:stretch>
        </p:blipFill>
        <p:spPr>
          <a:xfrm>
            <a:off x="5642517" y="2668606"/>
            <a:ext cx="6467707" cy="4111335"/>
          </a:xfrm>
        </p:spPr>
      </p:pic>
    </p:spTree>
    <p:extLst>
      <p:ext uri="{BB962C8B-B14F-4D97-AF65-F5344CB8AC3E}">
        <p14:creationId xmlns:p14="http://schemas.microsoft.com/office/powerpoint/2010/main" val="255604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5418-26A9-4505-8532-02EC6D5DD766}"/>
              </a:ext>
            </a:extLst>
          </p:cNvPr>
          <p:cNvSpPr>
            <a:spLocks noGrp="1"/>
          </p:cNvSpPr>
          <p:nvPr>
            <p:ph type="title"/>
          </p:nvPr>
        </p:nvSpPr>
        <p:spPr>
          <a:xfrm>
            <a:off x="765810" y="0"/>
            <a:ext cx="11426190" cy="971550"/>
          </a:xfrm>
        </p:spPr>
        <p:txBody>
          <a:bodyPr/>
          <a:lstStyle/>
          <a:p>
            <a:r>
              <a:rPr lang="en-US" b="1" dirty="0"/>
              <a:t>               </a:t>
            </a:r>
            <a:r>
              <a:rPr lang="en-US" b="1" u="sng" dirty="0">
                <a:solidFill>
                  <a:srgbClr val="7030A0"/>
                </a:solidFill>
              </a:rPr>
              <a:t>COMPARING MAP PROJECTIONS</a:t>
            </a:r>
            <a:endParaRPr lang="en-US" u="sng" dirty="0">
              <a:solidFill>
                <a:srgbClr val="7030A0"/>
              </a:solidFill>
            </a:endParaRPr>
          </a:p>
        </p:txBody>
      </p:sp>
      <p:graphicFrame>
        <p:nvGraphicFramePr>
          <p:cNvPr id="4" name="Content Placeholder 3">
            <a:extLst>
              <a:ext uri="{FF2B5EF4-FFF2-40B4-BE49-F238E27FC236}">
                <a16:creationId xmlns:a16="http://schemas.microsoft.com/office/drawing/2014/main" id="{F95AAAC6-ACDA-4890-8005-C1303B169D39}"/>
              </a:ext>
            </a:extLst>
          </p:cNvPr>
          <p:cNvGraphicFramePr>
            <a:graphicFrameLocks noGrp="1"/>
          </p:cNvGraphicFramePr>
          <p:nvPr>
            <p:ph idx="1"/>
            <p:extLst>
              <p:ext uri="{D42A27DB-BD31-4B8C-83A1-F6EECF244321}">
                <p14:modId xmlns:p14="http://schemas.microsoft.com/office/powerpoint/2010/main" val="2171636283"/>
              </p:ext>
            </p:extLst>
          </p:nvPr>
        </p:nvGraphicFramePr>
        <p:xfrm>
          <a:off x="765810" y="1062990"/>
          <a:ext cx="11426190" cy="6192461"/>
        </p:xfrm>
        <a:graphic>
          <a:graphicData uri="http://schemas.openxmlformats.org/drawingml/2006/table">
            <a:tbl>
              <a:tblPr firstRow="1" firstCol="1" bandRow="1">
                <a:tableStyleId>{5C22544A-7EE6-4342-B048-85BDC9FD1C3A}</a:tableStyleId>
              </a:tblPr>
              <a:tblGrid>
                <a:gridCol w="2855936">
                  <a:extLst>
                    <a:ext uri="{9D8B030D-6E8A-4147-A177-3AD203B41FA5}">
                      <a16:colId xmlns:a16="http://schemas.microsoft.com/office/drawing/2014/main" val="3363414138"/>
                    </a:ext>
                  </a:extLst>
                </a:gridCol>
                <a:gridCol w="2855936">
                  <a:extLst>
                    <a:ext uri="{9D8B030D-6E8A-4147-A177-3AD203B41FA5}">
                      <a16:colId xmlns:a16="http://schemas.microsoft.com/office/drawing/2014/main" val="3043582614"/>
                    </a:ext>
                  </a:extLst>
                </a:gridCol>
                <a:gridCol w="2857159">
                  <a:extLst>
                    <a:ext uri="{9D8B030D-6E8A-4147-A177-3AD203B41FA5}">
                      <a16:colId xmlns:a16="http://schemas.microsoft.com/office/drawing/2014/main" val="1956741190"/>
                    </a:ext>
                  </a:extLst>
                </a:gridCol>
                <a:gridCol w="2857159">
                  <a:extLst>
                    <a:ext uri="{9D8B030D-6E8A-4147-A177-3AD203B41FA5}">
                      <a16:colId xmlns:a16="http://schemas.microsoft.com/office/drawing/2014/main" val="3057350653"/>
                    </a:ext>
                  </a:extLst>
                </a:gridCol>
              </a:tblGrid>
              <a:tr h="340884">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Strengths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Distortion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Projections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831814"/>
                  </a:ext>
                </a:extLst>
              </a:tr>
              <a:tr h="1704415">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Navigation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Directions are shown accurately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Lines of latitude and longitude meet at right angles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Distance between lines of longitude appears constant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Land masses near the poles appear large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Mercator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7219079"/>
                  </a:ext>
                </a:extLst>
              </a:tr>
              <a:tr h="1022649">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Spatial Distributions Related to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Sizes of land masses are accurate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Shapes are inaccurate, especially near the poles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Peters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5199533"/>
                  </a:ext>
                </a:extLst>
              </a:tr>
              <a:tr h="1363531">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General Use in Midlatitude Countries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Lines of longitude converge</a:t>
                      </a:r>
                    </a:p>
                    <a:p>
                      <a:pPr marL="342900" marR="0" lvl="0" indent="-342900">
                        <a:lnSpc>
                          <a:spcPct val="107000"/>
                        </a:lnSpc>
                        <a:spcBef>
                          <a:spcPts val="0"/>
                        </a:spcBef>
                        <a:spcAft>
                          <a:spcPts val="0"/>
                        </a:spcAft>
                        <a:buFont typeface="Symbol" panose="05050102010706020507" pitchFamily="18" charset="2"/>
                        <a:buChar char=""/>
                      </a:pPr>
                      <a:r>
                        <a:rPr lang="en-US" sz="1800">
                          <a:effectLst/>
                        </a:rPr>
                        <a:t>Lines of latitude are curved</a:t>
                      </a:r>
                    </a:p>
                    <a:p>
                      <a:pPr marL="342900" marR="0" lvl="0" indent="-342900">
                        <a:lnSpc>
                          <a:spcPct val="107000"/>
                        </a:lnSpc>
                        <a:spcBef>
                          <a:spcPts val="0"/>
                        </a:spcBef>
                        <a:spcAft>
                          <a:spcPts val="0"/>
                        </a:spcAft>
                        <a:buFont typeface="Symbol" panose="05050102010706020507" pitchFamily="18" charset="2"/>
                        <a:buChar char=""/>
                      </a:pPr>
                      <a:r>
                        <a:rPr lang="en-US" sz="1800">
                          <a:effectLst/>
                        </a:rPr>
                        <a:t>Size and shape are both close to reality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Direction is not constant</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On a world map, longitude lines converge at only one pole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Conic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694272"/>
                  </a:ext>
                </a:extLst>
              </a:tr>
              <a:tr h="1363531">
                <a:tc>
                  <a:txBody>
                    <a:bodyPr/>
                    <a:lstStyle/>
                    <a:p>
                      <a:pPr marL="0" marR="0">
                        <a:lnSpc>
                          <a:spcPct val="107000"/>
                        </a:lnSpc>
                        <a:spcBef>
                          <a:spcPts val="0"/>
                        </a:spcBef>
                        <a:spcAft>
                          <a:spcPts val="0"/>
                        </a:spcAft>
                      </a:pPr>
                      <a:r>
                        <a:rPr lang="en-US" sz="1800">
                          <a:effectLst/>
                        </a:rPr>
                        <a:t> </a:t>
                      </a:r>
                    </a:p>
                    <a:p>
                      <a:pPr marL="0" marR="0">
                        <a:lnSpc>
                          <a:spcPct val="107000"/>
                        </a:lnSpc>
                        <a:spcBef>
                          <a:spcPts val="0"/>
                        </a:spcBef>
                        <a:spcAft>
                          <a:spcPts val="0"/>
                        </a:spcAft>
                      </a:pPr>
                      <a:r>
                        <a:rPr lang="en-US" sz="1800">
                          <a:effectLst/>
                        </a:rPr>
                        <a:t>General Use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No major distortion</a:t>
                      </a:r>
                    </a:p>
                    <a:p>
                      <a:pPr marL="342900" marR="0" lvl="0" indent="-342900">
                        <a:lnSpc>
                          <a:spcPct val="107000"/>
                        </a:lnSpc>
                        <a:spcBef>
                          <a:spcPts val="0"/>
                        </a:spcBef>
                        <a:spcAft>
                          <a:spcPts val="0"/>
                        </a:spcAft>
                        <a:buFont typeface="Symbol" panose="05050102010706020507" pitchFamily="18" charset="2"/>
                        <a:buChar char=""/>
                      </a:pPr>
                      <a:r>
                        <a:rPr lang="en-US" sz="1800">
                          <a:effectLst/>
                        </a:rPr>
                        <a:t>Oval shape appears more like a globe that does a rectangle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US" sz="1800">
                          <a:effectLst/>
                        </a:rPr>
                        <a:t> </a:t>
                      </a:r>
                    </a:p>
                    <a:p>
                      <a:pPr marL="342900" marR="0" lvl="0" indent="-342900">
                        <a:lnSpc>
                          <a:spcPct val="107000"/>
                        </a:lnSpc>
                        <a:spcBef>
                          <a:spcPts val="0"/>
                        </a:spcBef>
                        <a:spcAft>
                          <a:spcPts val="0"/>
                        </a:spcAft>
                        <a:buFont typeface="Symbol" panose="05050102010706020507" pitchFamily="18" charset="2"/>
                        <a:buChar char=""/>
                      </a:pPr>
                      <a:r>
                        <a:rPr lang="en-US" sz="1800">
                          <a:effectLst/>
                        </a:rPr>
                        <a:t>Area,  shape, size, and direction are at slightly distorted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Robinson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542887"/>
                  </a:ext>
                </a:extLst>
              </a:tr>
            </a:tbl>
          </a:graphicData>
        </a:graphic>
      </p:graphicFrame>
    </p:spTree>
    <p:extLst>
      <p:ext uri="{BB962C8B-B14F-4D97-AF65-F5344CB8AC3E}">
        <p14:creationId xmlns:p14="http://schemas.microsoft.com/office/powerpoint/2010/main" val="584784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C2F2-AC0E-433B-B7F4-1E5AA47D3D8C}"/>
              </a:ext>
            </a:extLst>
          </p:cNvPr>
          <p:cNvSpPr>
            <a:spLocks noGrp="1"/>
          </p:cNvSpPr>
          <p:nvPr>
            <p:ph type="title"/>
          </p:nvPr>
        </p:nvSpPr>
        <p:spPr>
          <a:xfrm>
            <a:off x="697230" y="0"/>
            <a:ext cx="11494770" cy="1204332"/>
          </a:xfrm>
        </p:spPr>
        <p:txBody>
          <a:bodyPr>
            <a:normAutofit/>
          </a:bodyPr>
          <a:lstStyle/>
          <a:p>
            <a:r>
              <a:rPr lang="en-US" sz="3600" dirty="0">
                <a:solidFill>
                  <a:srgbClr val="0070C0"/>
                </a:solidFill>
              </a:rPr>
              <a:t>A </a:t>
            </a:r>
            <a:r>
              <a:rPr lang="en-US" sz="3600" b="1" u="sng" dirty="0">
                <a:solidFill>
                  <a:srgbClr val="0070C0"/>
                </a:solidFill>
              </a:rPr>
              <a:t>map-scale</a:t>
            </a:r>
            <a:r>
              <a:rPr lang="en-US" sz="3600" dirty="0">
                <a:solidFill>
                  <a:srgbClr val="0070C0"/>
                </a:solidFill>
              </a:rPr>
              <a:t> shows the relationship of a feature’s size on a map to its actual size on Earth</a:t>
            </a:r>
          </a:p>
        </p:txBody>
      </p:sp>
      <p:pic>
        <p:nvPicPr>
          <p:cNvPr id="6" name="Content Placeholder 5">
            <a:extLst>
              <a:ext uri="{FF2B5EF4-FFF2-40B4-BE49-F238E27FC236}">
                <a16:creationId xmlns:a16="http://schemas.microsoft.com/office/drawing/2014/main" id="{39B8CC40-9345-44CE-ACC5-F450EC230F2E}"/>
              </a:ext>
            </a:extLst>
          </p:cNvPr>
          <p:cNvPicPr>
            <a:picLocks noGrp="1" noChangeAspect="1"/>
          </p:cNvPicPr>
          <p:nvPr>
            <p:ph sz="half" idx="1"/>
          </p:nvPr>
        </p:nvPicPr>
        <p:blipFill>
          <a:blip r:embed="rId2"/>
          <a:stretch>
            <a:fillRect/>
          </a:stretch>
        </p:blipFill>
        <p:spPr>
          <a:xfrm>
            <a:off x="697230" y="1451611"/>
            <a:ext cx="5827395" cy="5406390"/>
          </a:xfrm>
        </p:spPr>
      </p:pic>
      <p:pic>
        <p:nvPicPr>
          <p:cNvPr id="8" name="Content Placeholder 7">
            <a:extLst>
              <a:ext uri="{FF2B5EF4-FFF2-40B4-BE49-F238E27FC236}">
                <a16:creationId xmlns:a16="http://schemas.microsoft.com/office/drawing/2014/main" id="{CC2B095D-998F-430C-B1FF-6FAD58F56851}"/>
              </a:ext>
            </a:extLst>
          </p:cNvPr>
          <p:cNvPicPr>
            <a:picLocks noGrp="1" noChangeAspect="1"/>
          </p:cNvPicPr>
          <p:nvPr>
            <p:ph sz="half" idx="2"/>
          </p:nvPr>
        </p:nvPicPr>
        <p:blipFill>
          <a:blip r:embed="rId3"/>
          <a:stretch>
            <a:fillRect/>
          </a:stretch>
        </p:blipFill>
        <p:spPr>
          <a:xfrm>
            <a:off x="6524625" y="1451611"/>
            <a:ext cx="5667375" cy="5406389"/>
          </a:xfrm>
        </p:spPr>
      </p:pic>
    </p:spTree>
    <p:extLst>
      <p:ext uri="{BB962C8B-B14F-4D97-AF65-F5344CB8AC3E}">
        <p14:creationId xmlns:p14="http://schemas.microsoft.com/office/powerpoint/2010/main" val="140155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461E-CE93-4696-A1B4-1A56CF87A7D7}"/>
              </a:ext>
            </a:extLst>
          </p:cNvPr>
          <p:cNvSpPr>
            <a:spLocks noGrp="1"/>
          </p:cNvSpPr>
          <p:nvPr>
            <p:ph type="title"/>
          </p:nvPr>
        </p:nvSpPr>
        <p:spPr>
          <a:xfrm>
            <a:off x="822960" y="0"/>
            <a:ext cx="11369040" cy="1543050"/>
          </a:xfrm>
        </p:spPr>
        <p:txBody>
          <a:bodyPr>
            <a:normAutofit/>
          </a:bodyPr>
          <a:lstStyle/>
          <a:p>
            <a:r>
              <a:rPr lang="en-US" b="1" u="sng" dirty="0">
                <a:solidFill>
                  <a:srgbClr val="7030A0"/>
                </a:solidFill>
              </a:rPr>
              <a:t>Reference Maps</a:t>
            </a:r>
            <a:r>
              <a:rPr lang="en-US" b="1" dirty="0"/>
              <a:t>: </a:t>
            </a:r>
            <a:r>
              <a:rPr lang="en-US" b="1" dirty="0">
                <a:solidFill>
                  <a:srgbClr val="7030A0"/>
                </a:solidFill>
              </a:rPr>
              <a:t>are designed for people to refer to for general information about places</a:t>
            </a:r>
            <a:endParaRPr lang="en-US" dirty="0">
              <a:solidFill>
                <a:srgbClr val="7030A0"/>
              </a:solidFill>
            </a:endParaRPr>
          </a:p>
        </p:txBody>
      </p:sp>
      <p:graphicFrame>
        <p:nvGraphicFramePr>
          <p:cNvPr id="4" name="Content Placeholder 3">
            <a:extLst>
              <a:ext uri="{FF2B5EF4-FFF2-40B4-BE49-F238E27FC236}">
                <a16:creationId xmlns:a16="http://schemas.microsoft.com/office/drawing/2014/main" id="{D0FEF262-7F4A-4BBC-92E4-4212AA66A489}"/>
              </a:ext>
            </a:extLst>
          </p:cNvPr>
          <p:cNvGraphicFramePr>
            <a:graphicFrameLocks noGrp="1"/>
          </p:cNvGraphicFramePr>
          <p:nvPr>
            <p:ph idx="1"/>
            <p:extLst>
              <p:ext uri="{D42A27DB-BD31-4B8C-83A1-F6EECF244321}">
                <p14:modId xmlns:p14="http://schemas.microsoft.com/office/powerpoint/2010/main" val="566524277"/>
              </p:ext>
            </p:extLst>
          </p:nvPr>
        </p:nvGraphicFramePr>
        <p:xfrm>
          <a:off x="822960" y="1543050"/>
          <a:ext cx="11369039" cy="5314951"/>
        </p:xfrm>
        <a:graphic>
          <a:graphicData uri="http://schemas.openxmlformats.org/drawingml/2006/table">
            <a:tbl>
              <a:tblPr firstRow="1" firstCol="1" bandRow="1">
                <a:tableStyleId>{5C22544A-7EE6-4342-B048-85BDC9FD1C3A}</a:tableStyleId>
              </a:tblPr>
              <a:tblGrid>
                <a:gridCol w="2292047">
                  <a:extLst>
                    <a:ext uri="{9D8B030D-6E8A-4147-A177-3AD203B41FA5}">
                      <a16:colId xmlns:a16="http://schemas.microsoft.com/office/drawing/2014/main" val="2243973274"/>
                    </a:ext>
                  </a:extLst>
                </a:gridCol>
                <a:gridCol w="9076992">
                  <a:extLst>
                    <a:ext uri="{9D8B030D-6E8A-4147-A177-3AD203B41FA5}">
                      <a16:colId xmlns:a16="http://schemas.microsoft.com/office/drawing/2014/main" val="3569776764"/>
                    </a:ext>
                  </a:extLst>
                </a:gridCol>
              </a:tblGrid>
              <a:tr h="1134373">
                <a:tc>
                  <a:txBody>
                    <a:bodyPr/>
                    <a:lstStyle/>
                    <a:p>
                      <a:pPr marL="0" marR="0">
                        <a:lnSpc>
                          <a:spcPct val="107000"/>
                        </a:lnSpc>
                        <a:spcBef>
                          <a:spcPts val="0"/>
                        </a:spcBef>
                        <a:spcAft>
                          <a:spcPts val="0"/>
                        </a:spcAft>
                      </a:pPr>
                      <a:endParaRPr lang="en-US" sz="2400" dirty="0">
                        <a:effectLst/>
                      </a:endParaRPr>
                    </a:p>
                    <a:p>
                      <a:pPr marL="0" marR="0">
                        <a:lnSpc>
                          <a:spcPct val="107000"/>
                        </a:lnSpc>
                        <a:spcBef>
                          <a:spcPts val="0"/>
                        </a:spcBef>
                        <a:spcAft>
                          <a:spcPts val="0"/>
                        </a:spcAft>
                      </a:pPr>
                      <a:r>
                        <a:rPr lang="en-US" sz="2400" dirty="0">
                          <a:effectLst/>
                        </a:rPr>
                        <a:t>Political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human created  boundaries and designations such as countries, states, cities and capitals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578439"/>
                  </a:ext>
                </a:extLst>
              </a:tr>
              <a:tr h="850993">
                <a:tc>
                  <a:txBody>
                    <a:bodyPr/>
                    <a:lstStyle/>
                    <a:p>
                      <a:pPr marL="0" marR="0">
                        <a:lnSpc>
                          <a:spcPct val="107000"/>
                        </a:lnSpc>
                        <a:spcBef>
                          <a:spcPts val="0"/>
                        </a:spcBef>
                        <a:spcAft>
                          <a:spcPts val="0"/>
                        </a:spcAft>
                      </a:pPr>
                      <a:r>
                        <a:rPr lang="en-US" sz="2400">
                          <a:effectLst/>
                        </a:rPr>
                        <a:t>Physical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Show and label natural features, such as mountains, rivers, and deserts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815578"/>
                  </a:ext>
                </a:extLst>
              </a:tr>
              <a:tr h="821605">
                <a:tc>
                  <a:txBody>
                    <a:bodyPr/>
                    <a:lstStyle/>
                    <a:p>
                      <a:pPr marL="0" marR="0">
                        <a:lnSpc>
                          <a:spcPct val="107000"/>
                        </a:lnSpc>
                        <a:spcBef>
                          <a:spcPts val="0"/>
                        </a:spcBef>
                        <a:spcAft>
                          <a:spcPts val="0"/>
                        </a:spcAft>
                      </a:pPr>
                      <a:r>
                        <a:rPr lang="en-US" sz="2400">
                          <a:effectLst/>
                        </a:rPr>
                        <a:t>Road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Show and label highways, streets and alleys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8399128"/>
                  </a:ext>
                </a:extLst>
              </a:tr>
              <a:tr h="821605">
                <a:tc>
                  <a:txBody>
                    <a:bodyPr/>
                    <a:lstStyle/>
                    <a:p>
                      <a:pPr marL="0" marR="0">
                        <a:lnSpc>
                          <a:spcPct val="107000"/>
                        </a:lnSpc>
                        <a:spcBef>
                          <a:spcPts val="0"/>
                        </a:spcBef>
                        <a:spcAft>
                          <a:spcPts val="0"/>
                        </a:spcAft>
                      </a:pPr>
                      <a:r>
                        <a:rPr lang="en-US" sz="2400">
                          <a:effectLst/>
                        </a:rPr>
                        <a:t>Plat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property lines and details of land ownership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852591"/>
                  </a:ext>
                </a:extLst>
              </a:tr>
              <a:tr h="1686375">
                <a:tc>
                  <a:txBody>
                    <a:bodyPr/>
                    <a:lstStyle/>
                    <a:p>
                      <a:pPr marL="0" marR="0">
                        <a:lnSpc>
                          <a:spcPct val="107000"/>
                        </a:lnSpc>
                        <a:spcBef>
                          <a:spcPts val="0"/>
                        </a:spcBef>
                        <a:spcAft>
                          <a:spcPts val="0"/>
                        </a:spcAft>
                      </a:pPr>
                      <a:r>
                        <a:rPr lang="en-US" sz="2400">
                          <a:effectLst/>
                        </a:rPr>
                        <a:t>Locator Maps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Are illustrations used in books and advertisements to show specific locations mentioned in the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491760"/>
                  </a:ext>
                </a:extLst>
              </a:tr>
            </a:tbl>
          </a:graphicData>
        </a:graphic>
      </p:graphicFrame>
    </p:spTree>
    <p:extLst>
      <p:ext uri="{BB962C8B-B14F-4D97-AF65-F5344CB8AC3E}">
        <p14:creationId xmlns:p14="http://schemas.microsoft.com/office/powerpoint/2010/main" val="46608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32" y="0"/>
            <a:ext cx="11444868" cy="1728439"/>
          </a:xfrm>
        </p:spPr>
        <p:txBody>
          <a:bodyPr>
            <a:normAutofit/>
          </a:bodyPr>
          <a:lstStyle/>
          <a:p>
            <a:r>
              <a:rPr lang="en-US" sz="2400" b="1" u="sng" dirty="0">
                <a:solidFill>
                  <a:srgbClr val="00CC00"/>
                </a:solidFill>
              </a:rPr>
              <a:t>Political maps</a:t>
            </a:r>
            <a:r>
              <a:rPr lang="en-US" sz="2400" dirty="0"/>
              <a:t> are designed to show governmental boundaries of countries, states, and counties, the location of major cities, and they usually include significant bodies of </a:t>
            </a:r>
            <a:r>
              <a:rPr lang="en-US" sz="2400" dirty="0" smtClean="0"/>
              <a:t>water</a:t>
            </a:r>
            <a:br>
              <a:rPr lang="en-US" sz="2400" dirty="0" smtClean="0"/>
            </a:br>
            <a:r>
              <a:rPr lang="en-US" sz="2400" b="1" u="sng" dirty="0">
                <a:solidFill>
                  <a:srgbClr val="0033CC"/>
                </a:solidFill>
              </a:rPr>
              <a:t>Physical Maps</a:t>
            </a:r>
            <a:r>
              <a:rPr lang="en-US" sz="2400" dirty="0"/>
              <a:t>: focuses on the geography of the area and will often have shaded relief to show the mountains and valleys</a:t>
            </a:r>
          </a:p>
        </p:txBody>
      </p:sp>
      <p:sp>
        <p:nvSpPr>
          <p:cNvPr id="3" name="Text Placeholder 2"/>
          <p:cNvSpPr>
            <a:spLocks noGrp="1"/>
          </p:cNvSpPr>
          <p:nvPr>
            <p:ph type="body" idx="1"/>
          </p:nvPr>
        </p:nvSpPr>
        <p:spPr>
          <a:xfrm>
            <a:off x="747132" y="2340864"/>
            <a:ext cx="5068452" cy="480395"/>
          </a:xfrm>
        </p:spPr>
        <p:txBody>
          <a:bodyPr/>
          <a:lstStyle/>
          <a:p>
            <a:r>
              <a:rPr lang="en-US" dirty="0" smtClean="0"/>
              <a:t>                </a:t>
            </a:r>
            <a:r>
              <a:rPr lang="en-US" b="1" u="sng" dirty="0" smtClean="0">
                <a:solidFill>
                  <a:srgbClr val="CC0099"/>
                </a:solidFill>
              </a:rPr>
              <a:t>Political Map</a:t>
            </a:r>
            <a:endParaRPr lang="en-US" b="1" u="sng" dirty="0">
              <a:solidFill>
                <a:srgbClr val="CC0099"/>
              </a:solidFill>
            </a:endParaRPr>
          </a:p>
        </p:txBody>
      </p:sp>
      <p:sp>
        <p:nvSpPr>
          <p:cNvPr id="5" name="Text Placeholder 4"/>
          <p:cNvSpPr>
            <a:spLocks noGrp="1"/>
          </p:cNvSpPr>
          <p:nvPr>
            <p:ph type="body" sz="quarter" idx="3"/>
          </p:nvPr>
        </p:nvSpPr>
        <p:spPr>
          <a:xfrm>
            <a:off x="6525014" y="2340864"/>
            <a:ext cx="4443984" cy="480395"/>
          </a:xfrm>
        </p:spPr>
        <p:txBody>
          <a:bodyPr/>
          <a:lstStyle/>
          <a:p>
            <a:r>
              <a:rPr lang="en-US" dirty="0" smtClean="0"/>
              <a:t>          </a:t>
            </a:r>
            <a:r>
              <a:rPr lang="en-US" b="1" u="sng" dirty="0" smtClean="0">
                <a:solidFill>
                  <a:srgbClr val="0033CC"/>
                </a:solidFill>
              </a:rPr>
              <a:t>Physical Map</a:t>
            </a:r>
            <a:endParaRPr lang="en-US" b="1" u="sng" dirty="0">
              <a:solidFill>
                <a:srgbClr val="0033CC"/>
              </a:solidFill>
            </a:endParaRPr>
          </a:p>
        </p:txBody>
      </p:sp>
      <p:pic>
        <p:nvPicPr>
          <p:cNvPr id="7" name="Content Placeholder 4">
            <a:extLst>
              <a:ext uri="{FF2B5EF4-FFF2-40B4-BE49-F238E27FC236}">
                <a16:creationId xmlns:a16="http://schemas.microsoft.com/office/drawing/2014/main" id="{8D1D2E24-9305-494A-A164-BB22EBE1F12F}"/>
              </a:ext>
            </a:extLst>
          </p:cNvPr>
          <p:cNvPicPr>
            <a:picLocks noGrp="1" noChangeAspect="1"/>
          </p:cNvPicPr>
          <p:nvPr>
            <p:ph sz="half" idx="2"/>
          </p:nvPr>
        </p:nvPicPr>
        <p:blipFill>
          <a:blip r:embed="rId2"/>
          <a:stretch>
            <a:fillRect/>
          </a:stretch>
        </p:blipFill>
        <p:spPr>
          <a:xfrm>
            <a:off x="747132" y="2910469"/>
            <a:ext cx="5146511" cy="3836020"/>
          </a:xfrm>
        </p:spPr>
      </p:pic>
      <p:pic>
        <p:nvPicPr>
          <p:cNvPr id="8" name="Content Placeholder 4">
            <a:extLst>
              <a:ext uri="{FF2B5EF4-FFF2-40B4-BE49-F238E27FC236}">
                <a16:creationId xmlns:a16="http://schemas.microsoft.com/office/drawing/2014/main" id="{3E469711-6E93-4D6D-9B26-E0155FB838CC}"/>
              </a:ext>
            </a:extLst>
          </p:cNvPr>
          <p:cNvPicPr>
            <a:picLocks noGrp="1" noChangeAspect="1"/>
          </p:cNvPicPr>
          <p:nvPr>
            <p:ph sz="quarter" idx="4"/>
          </p:nvPr>
        </p:nvPicPr>
        <p:blipFill>
          <a:blip r:embed="rId3"/>
          <a:stretch>
            <a:fillRect/>
          </a:stretch>
        </p:blipFill>
        <p:spPr>
          <a:xfrm>
            <a:off x="5893643" y="2910469"/>
            <a:ext cx="6376416" cy="3836020"/>
          </a:xfrm>
        </p:spPr>
      </p:pic>
    </p:spTree>
    <p:extLst>
      <p:ext uri="{BB962C8B-B14F-4D97-AF65-F5344CB8AC3E}">
        <p14:creationId xmlns:p14="http://schemas.microsoft.com/office/powerpoint/2010/main" val="3070175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190E-3389-4511-982D-1D7B60263D89}"/>
              </a:ext>
            </a:extLst>
          </p:cNvPr>
          <p:cNvSpPr>
            <a:spLocks noGrp="1"/>
          </p:cNvSpPr>
          <p:nvPr>
            <p:ph type="title"/>
          </p:nvPr>
        </p:nvSpPr>
        <p:spPr>
          <a:xfrm>
            <a:off x="1371600" y="374573"/>
            <a:ext cx="9601200" cy="1013552"/>
          </a:xfrm>
        </p:spPr>
        <p:txBody>
          <a:bodyPr/>
          <a:lstStyle/>
          <a:p>
            <a:r>
              <a:rPr lang="en-US" dirty="0"/>
              <a:t>                        </a:t>
            </a:r>
            <a:r>
              <a:rPr lang="en-US" b="1" u="sng" dirty="0">
                <a:solidFill>
                  <a:srgbClr val="C00000"/>
                </a:solidFill>
              </a:rPr>
              <a:t>More Maps!</a:t>
            </a:r>
          </a:p>
        </p:txBody>
      </p:sp>
      <p:sp>
        <p:nvSpPr>
          <p:cNvPr id="3" name="Text Placeholder 2">
            <a:extLst>
              <a:ext uri="{FF2B5EF4-FFF2-40B4-BE49-F238E27FC236}">
                <a16:creationId xmlns:a16="http://schemas.microsoft.com/office/drawing/2014/main" id="{16533A68-BBBC-4D13-9036-C52CE2F92AF6}"/>
              </a:ext>
            </a:extLst>
          </p:cNvPr>
          <p:cNvSpPr>
            <a:spLocks noGrp="1"/>
          </p:cNvSpPr>
          <p:nvPr>
            <p:ph type="body" idx="1"/>
          </p:nvPr>
        </p:nvSpPr>
        <p:spPr>
          <a:xfrm>
            <a:off x="771182" y="1516567"/>
            <a:ext cx="5044402" cy="1137423"/>
          </a:xfrm>
        </p:spPr>
        <p:txBody>
          <a:bodyPr/>
          <a:lstStyle/>
          <a:p>
            <a:r>
              <a:rPr lang="en-US" sz="2400" b="1" u="sng" dirty="0">
                <a:solidFill>
                  <a:srgbClr val="00B050"/>
                </a:solidFill>
              </a:rPr>
              <a:t>Plat Map </a:t>
            </a:r>
            <a:r>
              <a:rPr lang="en-US" sz="2400" dirty="0"/>
              <a:t>Show and label property lines and details of land ownership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Content Placeholder 7">
            <a:extLst>
              <a:ext uri="{FF2B5EF4-FFF2-40B4-BE49-F238E27FC236}">
                <a16:creationId xmlns:a16="http://schemas.microsoft.com/office/drawing/2014/main" id="{E2BC1C9E-D9BA-4072-9CA4-B1848459858C}"/>
              </a:ext>
            </a:extLst>
          </p:cNvPr>
          <p:cNvPicPr>
            <a:picLocks noGrp="1" noChangeAspect="1"/>
          </p:cNvPicPr>
          <p:nvPr>
            <p:ph sz="half" idx="2"/>
          </p:nvPr>
        </p:nvPicPr>
        <p:blipFill>
          <a:blip r:embed="rId2"/>
          <a:stretch>
            <a:fillRect/>
          </a:stretch>
        </p:blipFill>
        <p:spPr>
          <a:xfrm>
            <a:off x="771182" y="2653990"/>
            <a:ext cx="5358186" cy="4110367"/>
          </a:xfrm>
        </p:spPr>
      </p:pic>
      <p:sp>
        <p:nvSpPr>
          <p:cNvPr id="5" name="Text Placeholder 4">
            <a:extLst>
              <a:ext uri="{FF2B5EF4-FFF2-40B4-BE49-F238E27FC236}">
                <a16:creationId xmlns:a16="http://schemas.microsoft.com/office/drawing/2014/main" id="{6C62B48E-95AE-47AE-80CB-0016B6FC9EF2}"/>
              </a:ext>
            </a:extLst>
          </p:cNvPr>
          <p:cNvSpPr>
            <a:spLocks noGrp="1"/>
          </p:cNvSpPr>
          <p:nvPr>
            <p:ph type="body" sz="quarter" idx="3"/>
          </p:nvPr>
        </p:nvSpPr>
        <p:spPr>
          <a:xfrm>
            <a:off x="6525013" y="1516567"/>
            <a:ext cx="5560491" cy="1137423"/>
          </a:xfrm>
        </p:spPr>
        <p:txBody>
          <a:bodyPr/>
          <a:lstStyle/>
          <a:p>
            <a:r>
              <a:rPr lang="en-US" dirty="0"/>
              <a:t>           </a:t>
            </a:r>
          </a:p>
          <a:p>
            <a:r>
              <a:rPr lang="en-US" sz="2400" b="1" u="sng" dirty="0">
                <a:solidFill>
                  <a:srgbClr val="C00000"/>
                </a:solidFill>
              </a:rPr>
              <a:t>Locator Map </a:t>
            </a:r>
            <a:r>
              <a:rPr lang="en-US" sz="2400" dirty="0"/>
              <a:t>illustrations used to show specific locations mentioned in the text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A806D3CB-319F-4417-A291-EE35E849C069}"/>
              </a:ext>
            </a:extLst>
          </p:cNvPr>
          <p:cNvPicPr>
            <a:picLocks noGrp="1" noChangeAspect="1"/>
          </p:cNvPicPr>
          <p:nvPr>
            <p:ph sz="quarter" idx="4"/>
          </p:nvPr>
        </p:nvPicPr>
        <p:blipFill>
          <a:blip r:embed="rId3"/>
          <a:stretch>
            <a:fillRect/>
          </a:stretch>
        </p:blipFill>
        <p:spPr>
          <a:xfrm>
            <a:off x="6211229" y="2520176"/>
            <a:ext cx="5874276" cy="4244181"/>
          </a:xfrm>
        </p:spPr>
      </p:pic>
    </p:spTree>
    <p:extLst>
      <p:ext uri="{BB962C8B-B14F-4D97-AF65-F5344CB8AC3E}">
        <p14:creationId xmlns:p14="http://schemas.microsoft.com/office/powerpoint/2010/main" val="3276378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2" y="0"/>
            <a:ext cx="11534078" cy="2171700"/>
          </a:xfrm>
        </p:spPr>
        <p:txBody>
          <a:bodyPr>
            <a:normAutofit fontScale="90000"/>
          </a:bodyPr>
          <a:lstStyle/>
          <a:p>
            <a:r>
              <a:rPr lang="en-US" sz="3200" b="1" u="sng" dirty="0">
                <a:solidFill>
                  <a:srgbClr val="0033CC"/>
                </a:solidFill>
              </a:rPr>
              <a:t>Road Map</a:t>
            </a:r>
            <a:r>
              <a:rPr lang="en-US" sz="3200" dirty="0"/>
              <a:t>: designed for motorists, showing the roads of a city, state, or other area</a:t>
            </a:r>
            <a:r>
              <a:rPr lang="en-US" sz="3200" dirty="0" smtClean="0"/>
              <a:t>.</a:t>
            </a:r>
            <a:br>
              <a:rPr lang="en-US" sz="3200" dirty="0" smtClean="0"/>
            </a:br>
            <a:r>
              <a:rPr lang="en-US" sz="2700" b="1" u="sng" dirty="0">
                <a:solidFill>
                  <a:srgbClr val="00B050"/>
                </a:solidFill>
              </a:rPr>
              <a:t>Topographic M</a:t>
            </a:r>
            <a:r>
              <a:rPr lang="en-US" sz="2700" b="1" u="sng" dirty="0" smtClean="0">
                <a:solidFill>
                  <a:srgbClr val="00B050"/>
                </a:solidFill>
              </a:rPr>
              <a:t>ap</a:t>
            </a:r>
            <a:r>
              <a:rPr lang="en-US" sz="2700" dirty="0"/>
              <a:t> are detailed, accurate graphic representations of features that appear on the Earth's surface. These features include: cultural: roads, buildings, urban development, railways, airports, names of places and geographic features, administrative boundaries, state and international borders, reserves.</a:t>
            </a:r>
            <a:br>
              <a:rPr lang="en-US" sz="2700" dirty="0"/>
            </a:br>
            <a:r>
              <a:rPr lang="en-US" sz="3200" dirty="0" smtClean="0"/>
              <a:t/>
            </a:r>
            <a:br>
              <a:rPr lang="en-US" sz="3200" dirty="0" smtClean="0"/>
            </a:br>
            <a:endParaRPr lang="en-US" sz="3200" dirty="0"/>
          </a:p>
        </p:txBody>
      </p:sp>
      <p:sp>
        <p:nvSpPr>
          <p:cNvPr id="3" name="Text Placeholder 2"/>
          <p:cNvSpPr>
            <a:spLocks noGrp="1"/>
          </p:cNvSpPr>
          <p:nvPr>
            <p:ph type="body" idx="1"/>
          </p:nvPr>
        </p:nvSpPr>
        <p:spPr>
          <a:xfrm>
            <a:off x="1371600" y="2074127"/>
            <a:ext cx="4443984" cy="468351"/>
          </a:xfrm>
        </p:spPr>
        <p:txBody>
          <a:bodyPr/>
          <a:lstStyle/>
          <a:p>
            <a:r>
              <a:rPr lang="en-US" dirty="0" smtClean="0"/>
              <a:t>              </a:t>
            </a:r>
            <a:r>
              <a:rPr lang="en-US" b="1" u="sng" dirty="0" smtClean="0">
                <a:solidFill>
                  <a:srgbClr val="0033CC"/>
                </a:solidFill>
              </a:rPr>
              <a:t>Road Map</a:t>
            </a:r>
            <a:endParaRPr lang="en-US" b="1" u="sng" dirty="0">
              <a:solidFill>
                <a:srgbClr val="0033CC"/>
              </a:solidFill>
            </a:endParaRPr>
          </a:p>
        </p:txBody>
      </p:sp>
      <p:sp>
        <p:nvSpPr>
          <p:cNvPr id="5" name="Text Placeholder 4"/>
          <p:cNvSpPr>
            <a:spLocks noGrp="1"/>
          </p:cNvSpPr>
          <p:nvPr>
            <p:ph type="body" sz="quarter" idx="3"/>
          </p:nvPr>
        </p:nvSpPr>
        <p:spPr>
          <a:xfrm>
            <a:off x="6525014" y="2171700"/>
            <a:ext cx="4443984" cy="549198"/>
          </a:xfrm>
        </p:spPr>
        <p:txBody>
          <a:bodyPr/>
          <a:lstStyle/>
          <a:p>
            <a:r>
              <a:rPr lang="en-US" sz="3200" b="1" u="sng" dirty="0">
                <a:solidFill>
                  <a:srgbClr val="00B050"/>
                </a:solidFill>
              </a:rPr>
              <a:t>Topographic </a:t>
            </a:r>
            <a:r>
              <a:rPr lang="en-US" sz="3200" b="1" u="sng" dirty="0" smtClean="0">
                <a:solidFill>
                  <a:srgbClr val="00B050"/>
                </a:solidFill>
              </a:rPr>
              <a:t>Map</a:t>
            </a:r>
            <a:endParaRPr lang="en-US" dirty="0"/>
          </a:p>
        </p:txBody>
      </p:sp>
      <p:pic>
        <p:nvPicPr>
          <p:cNvPr id="7" name="Content Placeholder 7">
            <a:extLst>
              <a:ext uri="{FF2B5EF4-FFF2-40B4-BE49-F238E27FC236}">
                <a16:creationId xmlns:a16="http://schemas.microsoft.com/office/drawing/2014/main" id="{4BD6A76B-E31A-4DCD-9F4D-2F12B8B7F0A9}"/>
              </a:ext>
            </a:extLst>
          </p:cNvPr>
          <p:cNvPicPr>
            <a:picLocks noGrp="1" noChangeAspect="1"/>
          </p:cNvPicPr>
          <p:nvPr>
            <p:ph sz="half" idx="2"/>
          </p:nvPr>
        </p:nvPicPr>
        <p:blipFill>
          <a:blip r:embed="rId2"/>
          <a:stretch>
            <a:fillRect/>
          </a:stretch>
        </p:blipFill>
        <p:spPr>
          <a:xfrm>
            <a:off x="780586" y="2542479"/>
            <a:ext cx="5034428" cy="4315522"/>
          </a:xfrm>
        </p:spPr>
      </p:pic>
      <p:pic>
        <p:nvPicPr>
          <p:cNvPr id="8" name="Content Placeholder 5">
            <a:extLst>
              <a:ext uri="{FF2B5EF4-FFF2-40B4-BE49-F238E27FC236}">
                <a16:creationId xmlns:a16="http://schemas.microsoft.com/office/drawing/2014/main" id="{9C692D9A-6419-480C-AD3E-A216848C1742}"/>
              </a:ext>
            </a:extLst>
          </p:cNvPr>
          <p:cNvPicPr>
            <a:picLocks noGrp="1" noChangeAspect="1"/>
          </p:cNvPicPr>
          <p:nvPr>
            <p:ph sz="quarter" idx="4"/>
          </p:nvPr>
        </p:nvPicPr>
        <p:blipFill>
          <a:blip r:embed="rId3"/>
          <a:stretch>
            <a:fillRect/>
          </a:stretch>
        </p:blipFill>
        <p:spPr>
          <a:xfrm>
            <a:off x="6166624" y="2810107"/>
            <a:ext cx="5898996" cy="3891775"/>
          </a:xfrm>
        </p:spPr>
      </p:pic>
    </p:spTree>
    <p:extLst>
      <p:ext uri="{BB962C8B-B14F-4D97-AF65-F5344CB8AC3E}">
        <p14:creationId xmlns:p14="http://schemas.microsoft.com/office/powerpoint/2010/main" val="412330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93E-BDC5-4A4A-9A02-26EF340132C1}"/>
              </a:ext>
            </a:extLst>
          </p:cNvPr>
          <p:cNvSpPr>
            <a:spLocks noGrp="1"/>
          </p:cNvSpPr>
          <p:nvPr>
            <p:ph type="title"/>
          </p:nvPr>
        </p:nvSpPr>
        <p:spPr>
          <a:xfrm>
            <a:off x="834390" y="0"/>
            <a:ext cx="11357610" cy="1129553"/>
          </a:xfrm>
        </p:spPr>
        <p:txBody>
          <a:bodyPr>
            <a:noAutofit/>
          </a:bodyPr>
          <a:lstStyle/>
          <a:p>
            <a:r>
              <a:rPr lang="en-US" sz="2000" b="1" i="1" u="sng" dirty="0">
                <a:solidFill>
                  <a:schemeClr val="accent6">
                    <a:lumMod val="75000"/>
                  </a:schemeClr>
                </a:solidFill>
              </a:rPr>
              <a:t>Place</a:t>
            </a:r>
            <a:r>
              <a:rPr lang="en-US" sz="2000" b="1" dirty="0">
                <a:solidFill>
                  <a:schemeClr val="accent6">
                    <a:lumMod val="75000"/>
                  </a:schemeClr>
                </a:solidFill>
              </a:rPr>
              <a:t> refers a specific point on Earth, distinguished by a particular characteristic. Every place occupies a unique location, or position, on Earth’s surface.  Differentiates each location from another, like a finger print! Sound smell images you can develop  a sense of place from somewhere you’ve never been tv=s, books, movies, people</a:t>
            </a:r>
          </a:p>
        </p:txBody>
      </p:sp>
      <p:sp>
        <p:nvSpPr>
          <p:cNvPr id="3" name="Content Placeholder 2">
            <a:extLst>
              <a:ext uri="{FF2B5EF4-FFF2-40B4-BE49-F238E27FC236}">
                <a16:creationId xmlns:a16="http://schemas.microsoft.com/office/drawing/2014/main" id="{96707C42-66AF-4DBD-86BB-AC77CF2E192A}"/>
              </a:ext>
            </a:extLst>
          </p:cNvPr>
          <p:cNvSpPr>
            <a:spLocks noGrp="1"/>
          </p:cNvSpPr>
          <p:nvPr>
            <p:ph sz="half" idx="1"/>
          </p:nvPr>
        </p:nvSpPr>
        <p:spPr>
          <a:xfrm>
            <a:off x="834390" y="1359876"/>
            <a:ext cx="4984996" cy="5350205"/>
          </a:xfrm>
        </p:spPr>
        <p:txBody>
          <a:bodyPr>
            <a:normAutofit/>
          </a:bodyPr>
          <a:lstStyle/>
          <a:p>
            <a:r>
              <a:rPr lang="en-US" sz="1800" b="1" u="sng" dirty="0">
                <a:solidFill>
                  <a:schemeClr val="accent5">
                    <a:lumMod val="75000"/>
                  </a:schemeClr>
                </a:solidFill>
              </a:rPr>
              <a:t>Site</a:t>
            </a:r>
            <a:r>
              <a:rPr lang="en-US" sz="1800" b="1" dirty="0">
                <a:solidFill>
                  <a:schemeClr val="accent5">
                    <a:lumMod val="75000"/>
                  </a:schemeClr>
                </a:solidFill>
              </a:rPr>
              <a:t> the characteristics at the immediate location. </a:t>
            </a:r>
          </a:p>
          <a:p>
            <a:r>
              <a:rPr lang="en-US" sz="1800" b="1" dirty="0">
                <a:solidFill>
                  <a:schemeClr val="accent5">
                    <a:lumMod val="75000"/>
                  </a:schemeClr>
                </a:solidFill>
              </a:rPr>
              <a:t>EX the location of a city, often chose for trade, defense or religion.</a:t>
            </a:r>
          </a:p>
          <a:p>
            <a:r>
              <a:rPr lang="en-US" sz="1800" b="1" dirty="0">
                <a:solidFill>
                  <a:schemeClr val="accent5">
                    <a:lumMod val="75000"/>
                  </a:schemeClr>
                </a:solidFill>
              </a:rPr>
              <a:t>EX: Climate, labor force, soil type, human structures, water sources, topography, vegetation, latitude and elevation. The combination of physical features gives each place a distinctive character</a:t>
            </a:r>
          </a:p>
          <a:p>
            <a:r>
              <a:rPr lang="en-US" sz="1800" b="1" dirty="0">
                <a:solidFill>
                  <a:schemeClr val="accent5">
                    <a:lumMod val="75000"/>
                  </a:schemeClr>
                </a:solidFill>
              </a:rPr>
              <a:t>EX: Humans have the ability to modify the characteristics of site. Cities like Boston, New York and San Francisco have all added lands to marshes, bays </a:t>
            </a:r>
            <a:r>
              <a:rPr lang="en-US" sz="1800" b="1" dirty="0" err="1">
                <a:solidFill>
                  <a:schemeClr val="accent5">
                    <a:lumMod val="75000"/>
                  </a:schemeClr>
                </a:solidFill>
              </a:rPr>
              <a:t>etc</a:t>
            </a:r>
            <a:r>
              <a:rPr lang="en-US" sz="1800" b="1" dirty="0">
                <a:solidFill>
                  <a:schemeClr val="accent5">
                    <a:lumMod val="75000"/>
                  </a:schemeClr>
                </a:solidFill>
              </a:rPr>
              <a:t> to add to their land </a:t>
            </a:r>
          </a:p>
          <a:p>
            <a:r>
              <a:rPr lang="en-US" sz="1500" dirty="0"/>
              <a:t>China in South China Sea, Island building 1:17: </a:t>
            </a:r>
            <a:r>
              <a:rPr lang="en-US" sz="1500" dirty="0">
                <a:hlinkClick r:id="rId2"/>
              </a:rPr>
              <a:t>http://www.cnn.com/2015/10/28/asia/china-south-china-sea-disputes-explainer/index.html</a:t>
            </a:r>
            <a:endParaRPr lang="en-US" sz="1500" dirty="0"/>
          </a:p>
          <a:p>
            <a:endParaRPr lang="en-US" dirty="0"/>
          </a:p>
        </p:txBody>
      </p:sp>
      <p:sp>
        <p:nvSpPr>
          <p:cNvPr id="4" name="Content Placeholder 3">
            <a:extLst>
              <a:ext uri="{FF2B5EF4-FFF2-40B4-BE49-F238E27FC236}">
                <a16:creationId xmlns:a16="http://schemas.microsoft.com/office/drawing/2014/main" id="{F034EEA5-76C7-4C63-9680-73F76D61993F}"/>
              </a:ext>
            </a:extLst>
          </p:cNvPr>
          <p:cNvSpPr>
            <a:spLocks noGrp="1"/>
          </p:cNvSpPr>
          <p:nvPr>
            <p:ph sz="half" idx="2"/>
          </p:nvPr>
        </p:nvSpPr>
        <p:spPr>
          <a:xfrm>
            <a:off x="6525402" y="1359876"/>
            <a:ext cx="5666597" cy="5498123"/>
          </a:xfrm>
        </p:spPr>
        <p:txBody>
          <a:bodyPr>
            <a:normAutofit/>
          </a:bodyPr>
          <a:lstStyle/>
          <a:p>
            <a:r>
              <a:rPr lang="en-US" sz="1600" b="1" u="sng" dirty="0">
                <a:solidFill>
                  <a:srgbClr val="002060"/>
                </a:solidFill>
              </a:rPr>
              <a:t>Situation</a:t>
            </a:r>
            <a:r>
              <a:rPr lang="en-US" sz="1600" b="1" dirty="0">
                <a:solidFill>
                  <a:srgbClr val="002060"/>
                </a:solidFill>
              </a:rPr>
              <a:t> a way of describing where a place is based on the physical characteristics of the surrounding area. It is valuable way to indicate location, for two reasons</a:t>
            </a:r>
          </a:p>
          <a:p>
            <a:pPr marL="0" indent="0">
              <a:buNone/>
            </a:pPr>
            <a:r>
              <a:rPr lang="en-US" sz="1600" b="1" dirty="0">
                <a:solidFill>
                  <a:srgbClr val="002060"/>
                </a:solidFill>
              </a:rPr>
              <a:t>        1. Finding an familiar place: Giving direction    </a:t>
            </a:r>
          </a:p>
          <a:p>
            <a:pPr marL="0" indent="0">
              <a:buNone/>
            </a:pPr>
            <a:r>
              <a:rPr lang="en-US" sz="1600" b="1" dirty="0">
                <a:solidFill>
                  <a:srgbClr val="002060"/>
                </a:solidFill>
              </a:rPr>
              <a:t>              based on current situation of place, It’s    </a:t>
            </a:r>
          </a:p>
          <a:p>
            <a:pPr marL="0" indent="0">
              <a:buNone/>
            </a:pPr>
            <a:r>
              <a:rPr lang="en-US" sz="1600" b="1" dirty="0">
                <a:solidFill>
                  <a:srgbClr val="002060"/>
                </a:solidFill>
              </a:rPr>
              <a:t>              down past the courthouse, on Main St    </a:t>
            </a:r>
          </a:p>
          <a:p>
            <a:pPr marL="0" indent="0">
              <a:buNone/>
            </a:pPr>
            <a:r>
              <a:rPr lang="en-US" sz="1600" b="1" dirty="0">
                <a:solidFill>
                  <a:srgbClr val="002060"/>
                </a:solidFill>
              </a:rPr>
              <a:t>               after the 3</a:t>
            </a:r>
            <a:r>
              <a:rPr lang="en-US" sz="1600" b="1" baseline="30000" dirty="0">
                <a:solidFill>
                  <a:srgbClr val="002060"/>
                </a:solidFill>
              </a:rPr>
              <a:t>rd</a:t>
            </a:r>
            <a:r>
              <a:rPr lang="en-US" sz="1600" b="1" dirty="0">
                <a:solidFill>
                  <a:srgbClr val="002060"/>
                </a:solidFill>
              </a:rPr>
              <a:t> stoplight</a:t>
            </a:r>
          </a:p>
          <a:p>
            <a:pPr marL="0" indent="0">
              <a:buNone/>
            </a:pPr>
            <a:r>
              <a:rPr lang="en-US" sz="1600" b="1" dirty="0">
                <a:solidFill>
                  <a:srgbClr val="002060"/>
                </a:solidFill>
              </a:rPr>
              <a:t>         2. Understanding the importance of a place:  Situation helps us understand the importance of a location. Some just because they are accessible to other places.</a:t>
            </a:r>
          </a:p>
          <a:p>
            <a:pPr marL="0" indent="0">
              <a:buNone/>
            </a:pPr>
            <a:r>
              <a:rPr lang="en-US" sz="1600" b="1" dirty="0">
                <a:solidFill>
                  <a:srgbClr val="002060"/>
                </a:solidFill>
              </a:rPr>
              <a:t>EX: Istanbul is center for trading &amp; distribution &amp; distribution of goods between Asia, and Europe along the Bosporus Strait connecting the Mediterranean and Black seas and Russia</a:t>
            </a:r>
          </a:p>
        </p:txBody>
      </p:sp>
    </p:spTree>
    <p:extLst>
      <p:ext uri="{BB962C8B-B14F-4D97-AF65-F5344CB8AC3E}">
        <p14:creationId xmlns:p14="http://schemas.microsoft.com/office/powerpoint/2010/main" val="1804228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E2F5-BC94-41A0-B10A-39E9A4AEBD67}"/>
              </a:ext>
            </a:extLst>
          </p:cNvPr>
          <p:cNvSpPr>
            <a:spLocks noGrp="1"/>
          </p:cNvSpPr>
          <p:nvPr>
            <p:ph type="title"/>
          </p:nvPr>
        </p:nvSpPr>
        <p:spPr>
          <a:xfrm>
            <a:off x="788670" y="0"/>
            <a:ext cx="11403330" cy="1623060"/>
          </a:xfrm>
        </p:spPr>
        <p:txBody>
          <a:bodyPr>
            <a:normAutofit fontScale="90000"/>
          </a:bodyPr>
          <a:lstStyle/>
          <a:p>
            <a:r>
              <a:rPr lang="en-US" sz="3100" dirty="0"/>
              <a:t>A </a:t>
            </a:r>
            <a:r>
              <a:rPr lang="en-US" sz="3100" b="1" u="sng" dirty="0">
                <a:solidFill>
                  <a:srgbClr val="00B0F0"/>
                </a:solidFill>
              </a:rPr>
              <a:t>thematic map</a:t>
            </a:r>
            <a:r>
              <a:rPr lang="en-US" sz="3100" dirty="0"/>
              <a:t> </a:t>
            </a:r>
            <a:r>
              <a:rPr lang="en-US" sz="2700" dirty="0"/>
              <a:t>is a </a:t>
            </a:r>
            <a:r>
              <a:rPr lang="en-US" sz="2700" b="1" dirty="0"/>
              <a:t>map</a:t>
            </a:r>
            <a:r>
              <a:rPr lang="en-US" sz="2700" dirty="0"/>
              <a:t> that emphasizes a particular theme or special topic such as the average distribution of rainfall in an area. They are different from general reference </a:t>
            </a:r>
            <a:r>
              <a:rPr lang="en-US" sz="2700" b="1" dirty="0"/>
              <a:t>maps</a:t>
            </a:r>
            <a:r>
              <a:rPr lang="en-US" sz="2700" dirty="0"/>
              <a:t> because they do not just show natural features like rivers, cities, political subdivisions and highways</a:t>
            </a:r>
            <a:r>
              <a:rPr lang="en-US" dirty="0"/>
              <a:t>.</a:t>
            </a:r>
          </a:p>
        </p:txBody>
      </p:sp>
      <p:pic>
        <p:nvPicPr>
          <p:cNvPr id="5" name="Content Placeholder 4">
            <a:extLst>
              <a:ext uri="{FF2B5EF4-FFF2-40B4-BE49-F238E27FC236}">
                <a16:creationId xmlns:a16="http://schemas.microsoft.com/office/drawing/2014/main" id="{FD45C173-4DAF-4F06-A8B0-F6D045DD7758}"/>
              </a:ext>
            </a:extLst>
          </p:cNvPr>
          <p:cNvPicPr>
            <a:picLocks noGrp="1" noChangeAspect="1"/>
          </p:cNvPicPr>
          <p:nvPr>
            <p:ph idx="1"/>
          </p:nvPr>
        </p:nvPicPr>
        <p:blipFill>
          <a:blip r:embed="rId2"/>
          <a:stretch>
            <a:fillRect/>
          </a:stretch>
        </p:blipFill>
        <p:spPr>
          <a:xfrm>
            <a:off x="788670" y="1817370"/>
            <a:ext cx="11292840" cy="5040630"/>
          </a:xfrm>
        </p:spPr>
      </p:pic>
    </p:spTree>
    <p:extLst>
      <p:ext uri="{BB962C8B-B14F-4D97-AF65-F5344CB8AC3E}">
        <p14:creationId xmlns:p14="http://schemas.microsoft.com/office/powerpoint/2010/main" val="1593360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85" y="0"/>
            <a:ext cx="11411415" cy="2171700"/>
          </a:xfrm>
        </p:spPr>
        <p:txBody>
          <a:bodyPr>
            <a:normAutofit fontScale="90000"/>
          </a:bodyPr>
          <a:lstStyle/>
          <a:p>
            <a:r>
              <a:rPr lang="en-US" sz="2400" b="1" u="sng" dirty="0">
                <a:solidFill>
                  <a:srgbClr val="00B050"/>
                </a:solidFill>
              </a:rPr>
              <a:t>Choropleth Map</a:t>
            </a:r>
            <a:r>
              <a:rPr lang="en-US" sz="2400" dirty="0"/>
              <a:t> is a thematic map in which areas are shaded or patterned in proportion to the measurement of the statistical variable being displayed on the </a:t>
            </a:r>
            <a:r>
              <a:rPr lang="en-US" sz="2400" b="1" dirty="0"/>
              <a:t>map</a:t>
            </a:r>
            <a:r>
              <a:rPr lang="en-US" sz="2400" dirty="0"/>
              <a:t>, such as population density per-capita </a:t>
            </a:r>
            <a:r>
              <a:rPr lang="en-US" sz="2400" dirty="0" smtClean="0"/>
              <a:t>income</a:t>
            </a:r>
            <a:br>
              <a:rPr lang="en-US" sz="2400" dirty="0" smtClean="0"/>
            </a:br>
            <a:r>
              <a:rPr lang="en-US" sz="2800" b="1" u="sng" dirty="0">
                <a:solidFill>
                  <a:srgbClr val="C00000"/>
                </a:solidFill>
              </a:rPr>
              <a:t>A Cartogram is a map</a:t>
            </a:r>
            <a:r>
              <a:rPr lang="en-US" sz="2400" b="1" u="sng" dirty="0">
                <a:solidFill>
                  <a:srgbClr val="C00000"/>
                </a:solidFill>
              </a:rPr>
              <a:t> </a:t>
            </a:r>
            <a:r>
              <a:rPr lang="en-US" sz="2400" dirty="0"/>
              <a:t>in which some thematic mapping variable – such as travel time, population, or Gross National Product – is substituted for land area or distance. The geometry or space of the map is distorted in order to convey the information of this alternate variable.</a:t>
            </a:r>
          </a:p>
        </p:txBody>
      </p:sp>
      <p:sp>
        <p:nvSpPr>
          <p:cNvPr id="3" name="Text Placeholder 2"/>
          <p:cNvSpPr>
            <a:spLocks noGrp="1"/>
          </p:cNvSpPr>
          <p:nvPr>
            <p:ph type="body" idx="1"/>
          </p:nvPr>
        </p:nvSpPr>
        <p:spPr>
          <a:xfrm>
            <a:off x="1371600" y="2062976"/>
            <a:ext cx="4443984" cy="591014"/>
          </a:xfrm>
        </p:spPr>
        <p:txBody>
          <a:bodyPr/>
          <a:lstStyle/>
          <a:p>
            <a:r>
              <a:rPr lang="en-US" sz="3200" b="1" u="sng" dirty="0" smtClean="0">
                <a:solidFill>
                  <a:srgbClr val="00B050"/>
                </a:solidFill>
              </a:rPr>
              <a:t>      Choropleth </a:t>
            </a:r>
            <a:r>
              <a:rPr lang="en-US" sz="3200" b="1" u="sng" dirty="0">
                <a:solidFill>
                  <a:srgbClr val="00B050"/>
                </a:solidFill>
              </a:rPr>
              <a:t>Map</a:t>
            </a:r>
            <a:endParaRPr lang="en-US" dirty="0"/>
          </a:p>
        </p:txBody>
      </p:sp>
      <p:sp>
        <p:nvSpPr>
          <p:cNvPr id="5" name="Text Placeholder 4"/>
          <p:cNvSpPr>
            <a:spLocks noGrp="1"/>
          </p:cNvSpPr>
          <p:nvPr>
            <p:ph type="body" sz="quarter" idx="3"/>
          </p:nvPr>
        </p:nvSpPr>
        <p:spPr>
          <a:xfrm>
            <a:off x="6525014" y="2062976"/>
            <a:ext cx="4443984" cy="591014"/>
          </a:xfrm>
        </p:spPr>
        <p:txBody>
          <a:bodyPr/>
          <a:lstStyle/>
          <a:p>
            <a:r>
              <a:rPr lang="en-US" sz="2800" b="1" dirty="0" smtClean="0">
                <a:solidFill>
                  <a:srgbClr val="C00000"/>
                </a:solidFill>
              </a:rPr>
              <a:t>          </a:t>
            </a:r>
            <a:r>
              <a:rPr lang="en-US" sz="2800" b="1" u="sng" dirty="0" smtClean="0">
                <a:solidFill>
                  <a:srgbClr val="C00000"/>
                </a:solidFill>
              </a:rPr>
              <a:t>Cartogram Map</a:t>
            </a:r>
            <a:endParaRPr lang="en-US" dirty="0"/>
          </a:p>
        </p:txBody>
      </p:sp>
      <p:pic>
        <p:nvPicPr>
          <p:cNvPr id="7" name="Content Placeholder 4">
            <a:extLst>
              <a:ext uri="{FF2B5EF4-FFF2-40B4-BE49-F238E27FC236}">
                <a16:creationId xmlns:a16="http://schemas.microsoft.com/office/drawing/2014/main" id="{17726CC3-0C9E-4B4D-B66A-D87EF9FE8279}"/>
              </a:ext>
            </a:extLst>
          </p:cNvPr>
          <p:cNvPicPr>
            <a:picLocks noGrp="1" noChangeAspect="1"/>
          </p:cNvPicPr>
          <p:nvPr>
            <p:ph sz="half" idx="2"/>
          </p:nvPr>
        </p:nvPicPr>
        <p:blipFill>
          <a:blip r:embed="rId2"/>
          <a:stretch>
            <a:fillRect/>
          </a:stretch>
        </p:blipFill>
        <p:spPr>
          <a:xfrm>
            <a:off x="780585" y="2653990"/>
            <a:ext cx="5307980" cy="4204010"/>
          </a:xfrm>
        </p:spPr>
      </p:pic>
      <p:pic>
        <p:nvPicPr>
          <p:cNvPr id="8" name="Content Placeholder 4">
            <a:extLst>
              <a:ext uri="{FF2B5EF4-FFF2-40B4-BE49-F238E27FC236}">
                <a16:creationId xmlns:a16="http://schemas.microsoft.com/office/drawing/2014/main" id="{EC7F7633-A0E6-4BFE-B487-45567CD64EB9}"/>
              </a:ext>
            </a:extLst>
          </p:cNvPr>
          <p:cNvPicPr>
            <a:picLocks noGrp="1" noChangeAspect="1"/>
          </p:cNvPicPr>
          <p:nvPr>
            <p:ph sz="quarter" idx="4"/>
          </p:nvPr>
        </p:nvPicPr>
        <p:blipFill>
          <a:blip r:embed="rId3"/>
          <a:stretch>
            <a:fillRect/>
          </a:stretch>
        </p:blipFill>
        <p:spPr>
          <a:xfrm>
            <a:off x="6222380" y="2653990"/>
            <a:ext cx="5876693" cy="4204010"/>
          </a:xfrm>
        </p:spPr>
      </p:pic>
    </p:spTree>
    <p:extLst>
      <p:ext uri="{BB962C8B-B14F-4D97-AF65-F5344CB8AC3E}">
        <p14:creationId xmlns:p14="http://schemas.microsoft.com/office/powerpoint/2010/main" val="2745884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F785-E5BB-4346-9678-6F9CE69458CB}"/>
              </a:ext>
            </a:extLst>
          </p:cNvPr>
          <p:cNvSpPr>
            <a:spLocks noGrp="1"/>
          </p:cNvSpPr>
          <p:nvPr>
            <p:ph type="title"/>
          </p:nvPr>
        </p:nvSpPr>
        <p:spPr>
          <a:xfrm>
            <a:off x="777240" y="0"/>
            <a:ext cx="11414760" cy="1577340"/>
          </a:xfrm>
        </p:spPr>
        <p:txBody>
          <a:bodyPr>
            <a:normAutofit/>
          </a:bodyPr>
          <a:lstStyle/>
          <a:p>
            <a:r>
              <a:rPr lang="en-US" sz="2400" b="1" u="sng" dirty="0">
                <a:solidFill>
                  <a:srgbClr val="FF0000"/>
                </a:solidFill>
              </a:rPr>
              <a:t>Dot distribution map</a:t>
            </a:r>
            <a:r>
              <a:rPr lang="en-US" sz="2400" dirty="0"/>
              <a:t>, or </a:t>
            </a:r>
            <a:r>
              <a:rPr lang="en-US" sz="2400" b="1" dirty="0">
                <a:solidFill>
                  <a:srgbClr val="FF0000"/>
                </a:solidFill>
              </a:rPr>
              <a:t>dot</a:t>
            </a:r>
            <a:r>
              <a:rPr lang="en-US" sz="2400" dirty="0"/>
              <a:t> density </a:t>
            </a:r>
            <a:r>
              <a:rPr lang="en-US" sz="2400" b="1" dirty="0"/>
              <a:t>map</a:t>
            </a:r>
            <a:r>
              <a:rPr lang="en-US" sz="2400" dirty="0"/>
              <a:t>, is a </a:t>
            </a:r>
            <a:r>
              <a:rPr lang="en-US" sz="2400" b="1" dirty="0"/>
              <a:t>map </a:t>
            </a:r>
            <a:r>
              <a:rPr lang="en-US" sz="2400" dirty="0"/>
              <a:t>type that uses a </a:t>
            </a:r>
            <a:r>
              <a:rPr lang="en-US" sz="2400" b="1" dirty="0">
                <a:solidFill>
                  <a:srgbClr val="FF0000"/>
                </a:solidFill>
              </a:rPr>
              <a:t>dot</a:t>
            </a:r>
            <a:r>
              <a:rPr lang="en-US" sz="2400" dirty="0"/>
              <a:t> symbol to show the presence of a feature or phenomenon. </a:t>
            </a:r>
            <a:r>
              <a:rPr lang="en-US" sz="2400" b="1" dirty="0">
                <a:solidFill>
                  <a:srgbClr val="FF0000"/>
                </a:solidFill>
              </a:rPr>
              <a:t>Dot maps</a:t>
            </a:r>
            <a:r>
              <a:rPr lang="en-US" sz="2400" dirty="0"/>
              <a:t> rely on a visual scatter to show spatial pattern</a:t>
            </a:r>
          </a:p>
        </p:txBody>
      </p:sp>
      <p:pic>
        <p:nvPicPr>
          <p:cNvPr id="5" name="Content Placeholder 4">
            <a:extLst>
              <a:ext uri="{FF2B5EF4-FFF2-40B4-BE49-F238E27FC236}">
                <a16:creationId xmlns:a16="http://schemas.microsoft.com/office/drawing/2014/main" id="{4E7801F7-D8D5-4885-9417-9EB157092820}"/>
              </a:ext>
            </a:extLst>
          </p:cNvPr>
          <p:cNvPicPr>
            <a:picLocks noGrp="1" noChangeAspect="1"/>
          </p:cNvPicPr>
          <p:nvPr>
            <p:ph idx="1"/>
          </p:nvPr>
        </p:nvPicPr>
        <p:blipFill>
          <a:blip r:embed="rId2"/>
          <a:stretch>
            <a:fillRect/>
          </a:stretch>
        </p:blipFill>
        <p:spPr>
          <a:xfrm>
            <a:off x="777240" y="1271239"/>
            <a:ext cx="11604329" cy="5586761"/>
          </a:xfrm>
        </p:spPr>
      </p:pic>
    </p:spTree>
    <p:extLst>
      <p:ext uri="{BB962C8B-B14F-4D97-AF65-F5344CB8AC3E}">
        <p14:creationId xmlns:p14="http://schemas.microsoft.com/office/powerpoint/2010/main" val="3841418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FF83-06F7-4935-8C1A-85C32C784F6B}"/>
              </a:ext>
            </a:extLst>
          </p:cNvPr>
          <p:cNvSpPr>
            <a:spLocks noGrp="1"/>
          </p:cNvSpPr>
          <p:nvPr>
            <p:ph type="title"/>
          </p:nvPr>
        </p:nvSpPr>
        <p:spPr>
          <a:xfrm>
            <a:off x="697230" y="0"/>
            <a:ext cx="11494770" cy="1650380"/>
          </a:xfrm>
        </p:spPr>
        <p:txBody>
          <a:bodyPr>
            <a:noAutofit/>
          </a:bodyPr>
          <a:lstStyle/>
          <a:p>
            <a:r>
              <a:rPr lang="en-US" sz="3200" b="1" u="sng" dirty="0" err="1">
                <a:solidFill>
                  <a:srgbClr val="C00000"/>
                </a:solidFill>
              </a:rPr>
              <a:t>Isoline</a:t>
            </a:r>
            <a:r>
              <a:rPr lang="en-US" sz="3200" dirty="0"/>
              <a:t> </a:t>
            </a:r>
            <a:r>
              <a:rPr lang="en-US" sz="2800" dirty="0"/>
              <a:t>(meaning </a:t>
            </a:r>
            <a:r>
              <a:rPr lang="en-US" sz="2800" dirty="0">
                <a:solidFill>
                  <a:srgbClr val="7030A0"/>
                </a:solidFill>
              </a:rPr>
              <a:t>"equal line</a:t>
            </a:r>
            <a:r>
              <a:rPr lang="en-US" sz="2800" dirty="0"/>
              <a:t>") maps use continuous lines (sometimes called </a:t>
            </a:r>
            <a:r>
              <a:rPr lang="en-US" sz="2800" dirty="0" err="1"/>
              <a:t>isolines</a:t>
            </a:r>
            <a:r>
              <a:rPr lang="en-US" sz="2800" dirty="0"/>
              <a:t> or contours) to represent regional differences across a continuous surface. Lines connect places that have the same value of a given feature: temperature or rainfall.</a:t>
            </a:r>
          </a:p>
        </p:txBody>
      </p:sp>
      <p:pic>
        <p:nvPicPr>
          <p:cNvPr id="5" name="Content Placeholder 4">
            <a:extLst>
              <a:ext uri="{FF2B5EF4-FFF2-40B4-BE49-F238E27FC236}">
                <a16:creationId xmlns:a16="http://schemas.microsoft.com/office/drawing/2014/main" id="{DD58DEF6-7C76-4474-9721-3E6FDD732E34}"/>
              </a:ext>
            </a:extLst>
          </p:cNvPr>
          <p:cNvPicPr>
            <a:picLocks noGrp="1" noChangeAspect="1"/>
          </p:cNvPicPr>
          <p:nvPr>
            <p:ph idx="1"/>
          </p:nvPr>
        </p:nvPicPr>
        <p:blipFill>
          <a:blip r:embed="rId2"/>
          <a:stretch>
            <a:fillRect/>
          </a:stretch>
        </p:blipFill>
        <p:spPr>
          <a:xfrm>
            <a:off x="777240" y="1940312"/>
            <a:ext cx="11327130" cy="4917688"/>
          </a:xfrm>
        </p:spPr>
      </p:pic>
    </p:spTree>
    <p:extLst>
      <p:ext uri="{BB962C8B-B14F-4D97-AF65-F5344CB8AC3E}">
        <p14:creationId xmlns:p14="http://schemas.microsoft.com/office/powerpoint/2010/main" val="853068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8D3D-9C48-4314-A7AD-0E4C64528617}"/>
              </a:ext>
            </a:extLst>
          </p:cNvPr>
          <p:cNvSpPr>
            <a:spLocks noGrp="1"/>
          </p:cNvSpPr>
          <p:nvPr>
            <p:ph type="title"/>
          </p:nvPr>
        </p:nvSpPr>
        <p:spPr>
          <a:xfrm>
            <a:off x="1371600" y="132202"/>
            <a:ext cx="9601200" cy="936434"/>
          </a:xfrm>
        </p:spPr>
        <p:txBody>
          <a:bodyPr/>
          <a:lstStyle/>
          <a:p>
            <a:r>
              <a:rPr lang="en-US" dirty="0"/>
              <a:t>                  </a:t>
            </a:r>
            <a:r>
              <a:rPr lang="en-US" b="1" u="sng" dirty="0"/>
              <a:t>Geospatial Techniques</a:t>
            </a:r>
          </a:p>
        </p:txBody>
      </p:sp>
      <p:graphicFrame>
        <p:nvGraphicFramePr>
          <p:cNvPr id="4" name="Content Placeholder 3">
            <a:extLst>
              <a:ext uri="{FF2B5EF4-FFF2-40B4-BE49-F238E27FC236}">
                <a16:creationId xmlns:a16="http://schemas.microsoft.com/office/drawing/2014/main" id="{6E2F4884-1016-4F8E-B088-A4C1A372334C}"/>
              </a:ext>
            </a:extLst>
          </p:cNvPr>
          <p:cNvGraphicFramePr>
            <a:graphicFrameLocks noGrp="1"/>
          </p:cNvGraphicFramePr>
          <p:nvPr>
            <p:ph idx="1"/>
            <p:extLst>
              <p:ext uri="{D42A27DB-BD31-4B8C-83A1-F6EECF244321}">
                <p14:modId xmlns:p14="http://schemas.microsoft.com/office/powerpoint/2010/main" val="2414838335"/>
              </p:ext>
            </p:extLst>
          </p:nvPr>
        </p:nvGraphicFramePr>
        <p:xfrm>
          <a:off x="815248" y="1277958"/>
          <a:ext cx="11226189" cy="5409282"/>
        </p:xfrm>
        <a:graphic>
          <a:graphicData uri="http://schemas.openxmlformats.org/drawingml/2006/table">
            <a:tbl>
              <a:tblPr firstRow="1" firstCol="1" bandRow="1">
                <a:tableStyleId>{5C22544A-7EE6-4342-B048-85BDC9FD1C3A}</a:tableStyleId>
              </a:tblPr>
              <a:tblGrid>
                <a:gridCol w="3741263">
                  <a:extLst>
                    <a:ext uri="{9D8B030D-6E8A-4147-A177-3AD203B41FA5}">
                      <a16:colId xmlns:a16="http://schemas.microsoft.com/office/drawing/2014/main" val="2451449814"/>
                    </a:ext>
                  </a:extLst>
                </a:gridCol>
                <a:gridCol w="3742463">
                  <a:extLst>
                    <a:ext uri="{9D8B030D-6E8A-4147-A177-3AD203B41FA5}">
                      <a16:colId xmlns:a16="http://schemas.microsoft.com/office/drawing/2014/main" val="1306948292"/>
                    </a:ext>
                  </a:extLst>
                </a:gridCol>
                <a:gridCol w="3742463">
                  <a:extLst>
                    <a:ext uri="{9D8B030D-6E8A-4147-A177-3AD203B41FA5}">
                      <a16:colId xmlns:a16="http://schemas.microsoft.com/office/drawing/2014/main" val="460577743"/>
                    </a:ext>
                  </a:extLst>
                </a:gridCol>
              </a:tblGrid>
              <a:tr h="360620">
                <a:tc gridSpan="3">
                  <a:txBody>
                    <a:bodyPr/>
                    <a:lstStyle/>
                    <a:p>
                      <a:pPr marL="0" marR="0">
                        <a:lnSpc>
                          <a:spcPct val="107000"/>
                        </a:lnSpc>
                        <a:spcBef>
                          <a:spcPts val="0"/>
                        </a:spcBef>
                        <a:spcAft>
                          <a:spcPts val="0"/>
                        </a:spcAft>
                      </a:pPr>
                      <a:r>
                        <a:rPr lang="en-US" sz="1600" dirty="0">
                          <a:effectLst/>
                        </a:rPr>
                        <a:t>                                                                                            Geospatial Techniques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8534778"/>
                  </a:ext>
                </a:extLst>
              </a:tr>
              <a:tr h="360620">
                <a:tc>
                  <a:txBody>
                    <a:bodyPr/>
                    <a:lstStyle/>
                    <a:p>
                      <a:pPr marL="0" marR="0">
                        <a:lnSpc>
                          <a:spcPct val="107000"/>
                        </a:lnSpc>
                        <a:spcBef>
                          <a:spcPts val="0"/>
                        </a:spcBef>
                        <a:spcAft>
                          <a:spcPts val="0"/>
                        </a:spcAft>
                      </a:pPr>
                      <a:r>
                        <a:rPr lang="en-US" sz="1600" dirty="0">
                          <a:effectLst/>
                        </a:rPr>
                        <a: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Uses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094444"/>
                  </a:ext>
                </a:extLst>
              </a:tr>
              <a:tr h="144247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GPS: Global Positioning System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GPS receivers on the earth’s surface use the locations of multiple satellites to determine and record a receiver’s exact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Precisely locating borders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Navigating ships, aircraft, cars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Mapping lines (trails) or points (fire hydrants)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14317"/>
                  </a:ext>
                </a:extLst>
              </a:tr>
              <a:tr h="180309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Remote Sensing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The use of cameras or other sensors mounted on aircraft or satellites to collect digital images of the earth’s surface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Determining land cover and use</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Monitoring environmental changes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Assessing spread of spatial phenomena</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Monitoring the weather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39579"/>
                  </a:ext>
                </a:extLst>
              </a:tr>
              <a:tr h="1442474">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GIS: Geographic Information Systems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Computer system that can store, analyze, and display information from multiple digital maps or geospatial data sets. Allows person to visualize patters, relationships and trends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Analysis of crime data</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Effects of pollution</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Transportation/travel time analysis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Urban planning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921252"/>
                  </a:ext>
                </a:extLst>
              </a:tr>
            </a:tbl>
          </a:graphicData>
        </a:graphic>
      </p:graphicFrame>
    </p:spTree>
    <p:extLst>
      <p:ext uri="{BB962C8B-B14F-4D97-AF65-F5344CB8AC3E}">
        <p14:creationId xmlns:p14="http://schemas.microsoft.com/office/powerpoint/2010/main" val="358977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163F-23F6-4FDD-B17B-A5835E9CAF05}"/>
              </a:ext>
            </a:extLst>
          </p:cNvPr>
          <p:cNvSpPr>
            <a:spLocks noGrp="1"/>
          </p:cNvSpPr>
          <p:nvPr>
            <p:ph type="title"/>
          </p:nvPr>
        </p:nvSpPr>
        <p:spPr>
          <a:xfrm>
            <a:off x="859316" y="396607"/>
            <a:ext cx="10972800" cy="969485"/>
          </a:xfrm>
        </p:spPr>
        <p:txBody>
          <a:bodyPr/>
          <a:lstStyle/>
          <a:p>
            <a:r>
              <a:rPr lang="en-US" dirty="0"/>
              <a:t>                              </a:t>
            </a:r>
            <a:r>
              <a:rPr lang="en-US" b="1" u="sng" dirty="0">
                <a:solidFill>
                  <a:srgbClr val="0033CC"/>
                </a:solidFill>
              </a:rPr>
              <a:t>GIS / GPS</a:t>
            </a:r>
          </a:p>
        </p:txBody>
      </p:sp>
      <p:pic>
        <p:nvPicPr>
          <p:cNvPr id="6" name="Content Placeholder 5">
            <a:extLst>
              <a:ext uri="{FF2B5EF4-FFF2-40B4-BE49-F238E27FC236}">
                <a16:creationId xmlns:a16="http://schemas.microsoft.com/office/drawing/2014/main" id="{93C625FA-77F7-4903-960D-1E7B5C89C35E}"/>
              </a:ext>
            </a:extLst>
          </p:cNvPr>
          <p:cNvPicPr>
            <a:picLocks noGrp="1" noChangeAspect="1"/>
          </p:cNvPicPr>
          <p:nvPr>
            <p:ph sz="half" idx="1"/>
          </p:nvPr>
        </p:nvPicPr>
        <p:blipFill>
          <a:blip r:embed="rId2"/>
          <a:stretch>
            <a:fillRect/>
          </a:stretch>
        </p:blipFill>
        <p:spPr>
          <a:xfrm>
            <a:off x="859316" y="1729647"/>
            <a:ext cx="4960459" cy="4847423"/>
          </a:xfrm>
        </p:spPr>
      </p:pic>
      <p:pic>
        <p:nvPicPr>
          <p:cNvPr id="8" name="Content Placeholder 7">
            <a:extLst>
              <a:ext uri="{FF2B5EF4-FFF2-40B4-BE49-F238E27FC236}">
                <a16:creationId xmlns:a16="http://schemas.microsoft.com/office/drawing/2014/main" id="{777EC6E8-9F9A-4B63-BF9A-58C0F129CDB0}"/>
              </a:ext>
            </a:extLst>
          </p:cNvPr>
          <p:cNvPicPr>
            <a:picLocks noGrp="1" noChangeAspect="1"/>
          </p:cNvPicPr>
          <p:nvPr>
            <p:ph sz="half" idx="2"/>
          </p:nvPr>
        </p:nvPicPr>
        <p:blipFill>
          <a:blip r:embed="rId3"/>
          <a:stretch>
            <a:fillRect/>
          </a:stretch>
        </p:blipFill>
        <p:spPr>
          <a:xfrm>
            <a:off x="6524625" y="1597447"/>
            <a:ext cx="5571895" cy="5089792"/>
          </a:xfrm>
        </p:spPr>
      </p:pic>
    </p:spTree>
    <p:extLst>
      <p:ext uri="{BB962C8B-B14F-4D97-AF65-F5344CB8AC3E}">
        <p14:creationId xmlns:p14="http://schemas.microsoft.com/office/powerpoint/2010/main" val="2507763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11A2-94C1-4485-807F-921C0AC46957}"/>
              </a:ext>
            </a:extLst>
          </p:cNvPr>
          <p:cNvSpPr>
            <a:spLocks noGrp="1"/>
          </p:cNvSpPr>
          <p:nvPr>
            <p:ph type="title"/>
          </p:nvPr>
        </p:nvSpPr>
        <p:spPr>
          <a:xfrm>
            <a:off x="749147" y="176270"/>
            <a:ext cx="11442853" cy="1200838"/>
          </a:xfrm>
        </p:spPr>
        <p:txBody>
          <a:bodyPr>
            <a:noAutofit/>
          </a:bodyPr>
          <a:lstStyle/>
          <a:p>
            <a:r>
              <a:rPr lang="en-US" sz="2800" b="1" u="sng" dirty="0">
                <a:solidFill>
                  <a:srgbClr val="7030A0"/>
                </a:solidFill>
              </a:rPr>
              <a:t>Geographic Information Science </a:t>
            </a:r>
            <a:r>
              <a:rPr lang="en-US" sz="2800" dirty="0"/>
              <a:t>(</a:t>
            </a:r>
            <a:r>
              <a:rPr lang="en-US" sz="2800" dirty="0" err="1"/>
              <a:t>GIScience</a:t>
            </a:r>
            <a:r>
              <a:rPr lang="en-US" sz="2800" dirty="0"/>
              <a:t>): is analysis of data about Earth acquired through satellite and other electronic information technologies</a:t>
            </a:r>
          </a:p>
        </p:txBody>
      </p:sp>
      <p:sp>
        <p:nvSpPr>
          <p:cNvPr id="3" name="Content Placeholder 2">
            <a:extLst>
              <a:ext uri="{FF2B5EF4-FFF2-40B4-BE49-F238E27FC236}">
                <a16:creationId xmlns:a16="http://schemas.microsoft.com/office/drawing/2014/main" id="{33CA519A-E540-4E44-B3EF-507BDDA0C574}"/>
              </a:ext>
            </a:extLst>
          </p:cNvPr>
          <p:cNvSpPr>
            <a:spLocks noGrp="1"/>
          </p:cNvSpPr>
          <p:nvPr>
            <p:ph sz="half" idx="1"/>
          </p:nvPr>
        </p:nvSpPr>
        <p:spPr>
          <a:xfrm>
            <a:off x="749147" y="1861851"/>
            <a:ext cx="5070239" cy="4005549"/>
          </a:xfrm>
        </p:spPr>
        <p:txBody>
          <a:bodyPr/>
          <a:lstStyle/>
          <a:p>
            <a:r>
              <a:rPr lang="en-US" b="1" u="sng" dirty="0">
                <a:solidFill>
                  <a:srgbClr val="FF3399"/>
                </a:solidFill>
              </a:rPr>
              <a:t>Geocaching</a:t>
            </a:r>
            <a:r>
              <a:rPr lang="en-US" dirty="0">
                <a:solidFill>
                  <a:srgbClr val="FF3399"/>
                </a:solidFill>
              </a:rPr>
              <a:t>:  the recreational activity of hunting for and finding a hidden object by means of GPS coordinates posted on a website</a:t>
            </a:r>
          </a:p>
        </p:txBody>
      </p:sp>
      <p:sp>
        <p:nvSpPr>
          <p:cNvPr id="4" name="Content Placeholder 3">
            <a:extLst>
              <a:ext uri="{FF2B5EF4-FFF2-40B4-BE49-F238E27FC236}">
                <a16:creationId xmlns:a16="http://schemas.microsoft.com/office/drawing/2014/main" id="{0394159E-A21E-4634-956B-5A204CBD2B2B}"/>
              </a:ext>
            </a:extLst>
          </p:cNvPr>
          <p:cNvSpPr>
            <a:spLocks noGrp="1"/>
          </p:cNvSpPr>
          <p:nvPr>
            <p:ph sz="half" idx="2"/>
          </p:nvPr>
        </p:nvSpPr>
        <p:spPr>
          <a:xfrm>
            <a:off x="6059277" y="1861851"/>
            <a:ext cx="6132723" cy="4516915"/>
          </a:xfrm>
        </p:spPr>
        <p:txBody>
          <a:bodyPr>
            <a:normAutofit/>
          </a:bodyPr>
          <a:lstStyle/>
          <a:p>
            <a:r>
              <a:rPr lang="en-US" b="1" u="sng" dirty="0">
                <a:solidFill>
                  <a:srgbClr val="C00000"/>
                </a:solidFill>
              </a:rPr>
              <a:t>Collecting and Sharing Data: VGI</a:t>
            </a:r>
          </a:p>
          <a:p>
            <a:r>
              <a:rPr lang="en-US" b="1" u="sng" dirty="0">
                <a:solidFill>
                  <a:srgbClr val="0070C0"/>
                </a:solidFill>
              </a:rPr>
              <a:t>Volunteered Geographic Information </a:t>
            </a:r>
            <a:r>
              <a:rPr lang="en-US" dirty="0">
                <a:solidFill>
                  <a:srgbClr val="0070C0"/>
                </a:solidFill>
              </a:rPr>
              <a:t>(VGI) is the creation and dissemination of geographic data contributed voluntarily and for free by individuals. VGI is part of a broader trends of </a:t>
            </a:r>
            <a:r>
              <a:rPr lang="en-US" b="1" u="sng" dirty="0">
                <a:solidFill>
                  <a:srgbClr val="0070C0"/>
                </a:solidFill>
              </a:rPr>
              <a:t>citizen science </a:t>
            </a:r>
            <a:r>
              <a:rPr lang="en-US" dirty="0">
                <a:solidFill>
                  <a:srgbClr val="0070C0"/>
                </a:solidFill>
              </a:rPr>
              <a:t>which is scientific research by armature scientists and Participatory GIS (PGIS) which is community based mapping. Citizen science and PGIS collect and disseminate local knowledge and information trough electronic deices</a:t>
            </a:r>
          </a:p>
          <a:p>
            <a:r>
              <a:rPr lang="en-US" b="1" u="sng" dirty="0">
                <a:solidFill>
                  <a:srgbClr val="339933"/>
                </a:solidFill>
              </a:rPr>
              <a:t>Mashup</a:t>
            </a:r>
            <a:r>
              <a:rPr lang="en-US" dirty="0">
                <a:solidFill>
                  <a:srgbClr val="339933"/>
                </a:solidFill>
              </a:rPr>
              <a:t>: is a map that overlays data from one source on top of a map provided by a mapping service, The term mashup comes from hip-hop practice of mixing two or more songs. </a:t>
            </a:r>
          </a:p>
        </p:txBody>
      </p:sp>
    </p:spTree>
    <p:extLst>
      <p:ext uri="{BB962C8B-B14F-4D97-AF65-F5344CB8AC3E}">
        <p14:creationId xmlns:p14="http://schemas.microsoft.com/office/powerpoint/2010/main" val="4138262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DA84-7976-4C4B-9957-45E206060078}"/>
              </a:ext>
            </a:extLst>
          </p:cNvPr>
          <p:cNvSpPr>
            <a:spLocks noGrp="1"/>
          </p:cNvSpPr>
          <p:nvPr>
            <p:ph type="title"/>
          </p:nvPr>
        </p:nvSpPr>
        <p:spPr>
          <a:xfrm>
            <a:off x="781879" y="106018"/>
            <a:ext cx="11317356" cy="1219200"/>
          </a:xfrm>
        </p:spPr>
        <p:txBody>
          <a:bodyPr/>
          <a:lstStyle/>
          <a:p>
            <a:r>
              <a:rPr lang="en-US" b="1" dirty="0"/>
              <a:t>                    </a:t>
            </a:r>
            <a:r>
              <a:rPr lang="en-US" b="1" u="sng" dirty="0">
                <a:solidFill>
                  <a:srgbClr val="C00000"/>
                </a:solidFill>
              </a:rPr>
              <a:t>Regions of Culture</a:t>
            </a:r>
            <a:endParaRPr lang="en-US" dirty="0">
              <a:solidFill>
                <a:srgbClr val="C00000"/>
              </a:solidFill>
            </a:endParaRPr>
          </a:p>
        </p:txBody>
      </p:sp>
      <p:sp>
        <p:nvSpPr>
          <p:cNvPr id="3" name="Content Placeholder 2">
            <a:extLst>
              <a:ext uri="{FF2B5EF4-FFF2-40B4-BE49-F238E27FC236}">
                <a16:creationId xmlns:a16="http://schemas.microsoft.com/office/drawing/2014/main" id="{7DC8E6EB-69C1-4A43-A4A4-83B62FDC1439}"/>
              </a:ext>
            </a:extLst>
          </p:cNvPr>
          <p:cNvSpPr>
            <a:spLocks noGrp="1"/>
          </p:cNvSpPr>
          <p:nvPr>
            <p:ph idx="1"/>
          </p:nvPr>
        </p:nvSpPr>
        <p:spPr>
          <a:xfrm>
            <a:off x="781879" y="1325218"/>
            <a:ext cx="11317356" cy="5532782"/>
          </a:xfrm>
        </p:spPr>
        <p:txBody>
          <a:bodyPr/>
          <a:lstStyle/>
          <a:p>
            <a:r>
              <a:rPr lang="en-US" b="1" u="sng" dirty="0">
                <a:solidFill>
                  <a:srgbClr val="7030A0"/>
                </a:solidFill>
              </a:rPr>
              <a:t>Culture:</a:t>
            </a:r>
            <a:r>
              <a:rPr lang="en-US" dirty="0">
                <a:solidFill>
                  <a:srgbClr val="7030A0"/>
                </a:solidFill>
              </a:rPr>
              <a:t> a body of beliefs, materiel trails, and social forms that together constitute the distinct traditions of a group or people</a:t>
            </a:r>
          </a:p>
          <a:p>
            <a:r>
              <a:rPr lang="en-US" b="1" dirty="0">
                <a:solidFill>
                  <a:srgbClr val="CC0099"/>
                </a:solidFill>
              </a:rPr>
              <a:t>Culture</a:t>
            </a:r>
            <a:r>
              <a:rPr lang="en-US" dirty="0">
                <a:solidFill>
                  <a:srgbClr val="CC0099"/>
                </a:solidFill>
              </a:rPr>
              <a:t> is what people care about</a:t>
            </a:r>
          </a:p>
          <a:p>
            <a:r>
              <a:rPr lang="en-US" dirty="0">
                <a:solidFill>
                  <a:srgbClr val="FF3399"/>
                </a:solidFill>
              </a:rPr>
              <a:t>Geographers study why  customary ideas, beliefs and values of a people produce a distinctive culture in a particular location a place</a:t>
            </a:r>
          </a:p>
          <a:p>
            <a:r>
              <a:rPr lang="en-US" b="1" dirty="0">
                <a:solidFill>
                  <a:srgbClr val="339933"/>
                </a:solidFill>
              </a:rPr>
              <a:t>Language</a:t>
            </a:r>
            <a:r>
              <a:rPr lang="en-US" dirty="0">
                <a:solidFill>
                  <a:srgbClr val="339933"/>
                </a:solidFill>
              </a:rPr>
              <a:t>: communication</a:t>
            </a:r>
          </a:p>
          <a:p>
            <a:r>
              <a:rPr lang="en-US" b="1" dirty="0">
                <a:solidFill>
                  <a:srgbClr val="339933"/>
                </a:solidFill>
              </a:rPr>
              <a:t>Religion</a:t>
            </a:r>
            <a:r>
              <a:rPr lang="en-US" dirty="0">
                <a:solidFill>
                  <a:srgbClr val="339933"/>
                </a:solidFill>
              </a:rPr>
              <a:t>: beliefs and practices</a:t>
            </a:r>
          </a:p>
          <a:p>
            <a:r>
              <a:rPr lang="en-US" b="1" dirty="0">
                <a:solidFill>
                  <a:srgbClr val="339933"/>
                </a:solidFill>
              </a:rPr>
              <a:t>Ethnicity</a:t>
            </a:r>
            <a:r>
              <a:rPr lang="en-US" dirty="0">
                <a:solidFill>
                  <a:srgbClr val="339933"/>
                </a:solidFill>
              </a:rPr>
              <a:t>:  language, religion, physical traits</a:t>
            </a:r>
          </a:p>
          <a:p>
            <a:pPr marL="0" indent="0">
              <a:buNone/>
            </a:pPr>
            <a:r>
              <a:rPr lang="en-US" dirty="0"/>
              <a:t> </a:t>
            </a:r>
          </a:p>
          <a:p>
            <a:r>
              <a:rPr lang="en-US" b="1" dirty="0">
                <a:solidFill>
                  <a:srgbClr val="0033CC"/>
                </a:solidFill>
              </a:rPr>
              <a:t>Culture: What people take care of</a:t>
            </a:r>
          </a:p>
          <a:p>
            <a:r>
              <a:rPr lang="en-US" b="1" u="sng" dirty="0">
                <a:solidFill>
                  <a:srgbClr val="FF6600"/>
                </a:solidFill>
              </a:rPr>
              <a:t>Material wealth</a:t>
            </a:r>
            <a:r>
              <a:rPr lang="en-US" dirty="0">
                <a:solidFill>
                  <a:srgbClr val="FF6600"/>
                </a:solidFill>
              </a:rPr>
              <a:t> food, clothing, shelter</a:t>
            </a:r>
          </a:p>
          <a:p>
            <a:r>
              <a:rPr lang="en-US" dirty="0">
                <a:solidFill>
                  <a:srgbClr val="FFC000"/>
                </a:solidFill>
              </a:rPr>
              <a:t>Developed vs. developing regions </a:t>
            </a:r>
          </a:p>
        </p:txBody>
      </p:sp>
    </p:spTree>
    <p:extLst>
      <p:ext uri="{BB962C8B-B14F-4D97-AF65-F5344CB8AC3E}">
        <p14:creationId xmlns:p14="http://schemas.microsoft.com/office/powerpoint/2010/main" val="4024778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CD39-EDAE-4D19-B446-FE002600E709}"/>
              </a:ext>
            </a:extLst>
          </p:cNvPr>
          <p:cNvSpPr>
            <a:spLocks noGrp="1"/>
          </p:cNvSpPr>
          <p:nvPr>
            <p:ph type="title"/>
          </p:nvPr>
        </p:nvSpPr>
        <p:spPr>
          <a:xfrm>
            <a:off x="900955" y="94129"/>
            <a:ext cx="11187950" cy="1223683"/>
          </a:xfrm>
        </p:spPr>
        <p:txBody>
          <a:bodyPr/>
          <a:lstStyle/>
          <a:p>
            <a:r>
              <a:rPr lang="en-US" dirty="0"/>
              <a:t>               </a:t>
            </a:r>
            <a:r>
              <a:rPr lang="en-US" b="1" u="sng" dirty="0">
                <a:solidFill>
                  <a:srgbClr val="C00000"/>
                </a:solidFill>
              </a:rPr>
              <a:t>Pros and Cons of Globalization</a:t>
            </a:r>
          </a:p>
        </p:txBody>
      </p:sp>
      <p:pic>
        <p:nvPicPr>
          <p:cNvPr id="8" name="Content Placeholder 7">
            <a:extLst>
              <a:ext uri="{FF2B5EF4-FFF2-40B4-BE49-F238E27FC236}">
                <a16:creationId xmlns:a16="http://schemas.microsoft.com/office/drawing/2014/main" id="{4F613473-98C3-4604-8262-5ECC644A2531}"/>
              </a:ext>
            </a:extLst>
          </p:cNvPr>
          <p:cNvPicPr>
            <a:picLocks noGrp="1" noChangeAspect="1"/>
          </p:cNvPicPr>
          <p:nvPr>
            <p:ph sz="half" idx="2"/>
          </p:nvPr>
        </p:nvPicPr>
        <p:blipFill>
          <a:blip r:embed="rId2"/>
          <a:stretch>
            <a:fillRect/>
          </a:stretch>
        </p:blipFill>
        <p:spPr>
          <a:xfrm>
            <a:off x="5056094" y="1465729"/>
            <a:ext cx="7032811" cy="5311589"/>
          </a:xfrm>
        </p:spPr>
      </p:pic>
      <p:pic>
        <p:nvPicPr>
          <p:cNvPr id="7" name="Content Placeholder 5">
            <a:extLst>
              <a:ext uri="{FF2B5EF4-FFF2-40B4-BE49-F238E27FC236}">
                <a16:creationId xmlns:a16="http://schemas.microsoft.com/office/drawing/2014/main" id="{B8A4974B-3571-4517-91FE-552FBD6B7E7E}"/>
              </a:ext>
            </a:extLst>
          </p:cNvPr>
          <p:cNvPicPr>
            <a:picLocks noGrp="1" noChangeAspect="1"/>
          </p:cNvPicPr>
          <p:nvPr>
            <p:ph sz="half" idx="1"/>
          </p:nvPr>
        </p:nvPicPr>
        <p:blipFill>
          <a:blip r:embed="rId3"/>
          <a:stretch>
            <a:fillRect/>
          </a:stretch>
        </p:blipFill>
        <p:spPr>
          <a:xfrm>
            <a:off x="900955" y="1962615"/>
            <a:ext cx="4448175" cy="4814703"/>
          </a:xfrm>
        </p:spPr>
      </p:pic>
    </p:spTree>
    <p:extLst>
      <p:ext uri="{BB962C8B-B14F-4D97-AF65-F5344CB8AC3E}">
        <p14:creationId xmlns:p14="http://schemas.microsoft.com/office/powerpoint/2010/main" val="1952422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A12B-A705-4D71-B853-5E1B146C7F78}"/>
              </a:ext>
            </a:extLst>
          </p:cNvPr>
          <p:cNvSpPr>
            <a:spLocks noGrp="1"/>
          </p:cNvSpPr>
          <p:nvPr>
            <p:ph type="title"/>
          </p:nvPr>
        </p:nvSpPr>
        <p:spPr>
          <a:xfrm>
            <a:off x="808385" y="92766"/>
            <a:ext cx="11290850" cy="1022356"/>
          </a:xfrm>
        </p:spPr>
        <p:txBody>
          <a:bodyPr>
            <a:normAutofit fontScale="90000"/>
          </a:bodyPr>
          <a:lstStyle/>
          <a:p>
            <a:r>
              <a:rPr lang="en-US" sz="3200" b="1" u="sng" dirty="0">
                <a:solidFill>
                  <a:srgbClr val="0033CC"/>
                </a:solidFill>
              </a:rPr>
              <a:t>Sustainability</a:t>
            </a:r>
            <a:r>
              <a:rPr lang="en-US" sz="3200" dirty="0"/>
              <a:t> </a:t>
            </a:r>
            <a:r>
              <a:rPr lang="en-US" sz="2800" dirty="0"/>
              <a:t>is the use of Earth’s resources in ways that ensure their availability in the future. </a:t>
            </a:r>
            <a:r>
              <a:rPr lang="en-US" sz="1400" dirty="0"/>
              <a:t>Patterson 17 min </a:t>
            </a:r>
            <a:r>
              <a:rPr lang="en-US" sz="1400" dirty="0">
                <a:hlinkClick r:id="rId2"/>
              </a:rPr>
              <a:t>https://www.youtube.com/watch?v=6HuKphKJnQk</a:t>
            </a:r>
            <a:r>
              <a:rPr lang="en-US" sz="1400" dirty="0"/>
              <a:t/>
            </a:r>
            <a:br>
              <a:rPr lang="en-US" sz="1400" dirty="0"/>
            </a:br>
            <a:endParaRPr lang="en-US" sz="1400" dirty="0"/>
          </a:p>
        </p:txBody>
      </p:sp>
      <p:pic>
        <p:nvPicPr>
          <p:cNvPr id="6" name="Content Placeholder 5">
            <a:extLst>
              <a:ext uri="{FF2B5EF4-FFF2-40B4-BE49-F238E27FC236}">
                <a16:creationId xmlns:a16="http://schemas.microsoft.com/office/drawing/2014/main" id="{221C9383-16EE-49A5-BB2C-6A9DC8674825}"/>
              </a:ext>
            </a:extLst>
          </p:cNvPr>
          <p:cNvPicPr>
            <a:picLocks noGrp="1" noChangeAspect="1"/>
          </p:cNvPicPr>
          <p:nvPr>
            <p:ph sz="half" idx="1"/>
          </p:nvPr>
        </p:nvPicPr>
        <p:blipFill>
          <a:blip r:embed="rId3"/>
          <a:stretch>
            <a:fillRect/>
          </a:stretch>
        </p:blipFill>
        <p:spPr>
          <a:xfrm>
            <a:off x="808383" y="1775792"/>
            <a:ext cx="5486399" cy="5082208"/>
          </a:xfrm>
        </p:spPr>
      </p:pic>
      <p:pic>
        <p:nvPicPr>
          <p:cNvPr id="8" name="Content Placeholder 7">
            <a:extLst>
              <a:ext uri="{FF2B5EF4-FFF2-40B4-BE49-F238E27FC236}">
                <a16:creationId xmlns:a16="http://schemas.microsoft.com/office/drawing/2014/main" id="{DFECE683-6F6D-4017-B003-36D89AB12CDA}"/>
              </a:ext>
            </a:extLst>
          </p:cNvPr>
          <p:cNvPicPr>
            <a:picLocks noGrp="1" noChangeAspect="1"/>
          </p:cNvPicPr>
          <p:nvPr>
            <p:ph sz="half" idx="2"/>
          </p:nvPr>
        </p:nvPicPr>
        <p:blipFill>
          <a:blip r:embed="rId4"/>
          <a:stretch>
            <a:fillRect/>
          </a:stretch>
        </p:blipFill>
        <p:spPr>
          <a:xfrm>
            <a:off x="6524625" y="1643270"/>
            <a:ext cx="5574610" cy="5214729"/>
          </a:xfrm>
        </p:spPr>
      </p:pic>
    </p:spTree>
    <p:extLst>
      <p:ext uri="{BB962C8B-B14F-4D97-AF65-F5344CB8AC3E}">
        <p14:creationId xmlns:p14="http://schemas.microsoft.com/office/powerpoint/2010/main" val="6100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3240-298D-4BC6-80AA-A06E9F4D3D31}"/>
              </a:ext>
            </a:extLst>
          </p:cNvPr>
          <p:cNvSpPr>
            <a:spLocks noGrp="1"/>
          </p:cNvSpPr>
          <p:nvPr>
            <p:ph type="title"/>
          </p:nvPr>
        </p:nvSpPr>
        <p:spPr>
          <a:xfrm>
            <a:off x="1371600" y="8001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4DADF2FE-EA05-43F1-872A-3905DF3E5F3C}"/>
              </a:ext>
            </a:extLst>
          </p:cNvPr>
          <p:cNvPicPr>
            <a:picLocks noGrp="1" noChangeAspect="1"/>
          </p:cNvPicPr>
          <p:nvPr>
            <p:ph idx="1"/>
          </p:nvPr>
        </p:nvPicPr>
        <p:blipFill>
          <a:blip r:embed="rId2"/>
          <a:stretch>
            <a:fillRect/>
          </a:stretch>
        </p:blipFill>
        <p:spPr>
          <a:xfrm>
            <a:off x="1031767" y="160020"/>
            <a:ext cx="11494770" cy="7086600"/>
          </a:xfrm>
        </p:spPr>
      </p:pic>
    </p:spTree>
    <p:extLst>
      <p:ext uri="{BB962C8B-B14F-4D97-AF65-F5344CB8AC3E}">
        <p14:creationId xmlns:p14="http://schemas.microsoft.com/office/powerpoint/2010/main" val="2129090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304-A9EF-44D9-9929-407572885360}"/>
              </a:ext>
            </a:extLst>
          </p:cNvPr>
          <p:cNvSpPr>
            <a:spLocks noGrp="1"/>
          </p:cNvSpPr>
          <p:nvPr>
            <p:ph type="title"/>
          </p:nvPr>
        </p:nvSpPr>
        <p:spPr>
          <a:xfrm>
            <a:off x="808384" y="145775"/>
            <a:ext cx="11211338" cy="1203524"/>
          </a:xfrm>
        </p:spPr>
        <p:txBody>
          <a:bodyPr>
            <a:normAutofit/>
          </a:bodyPr>
          <a:lstStyle/>
          <a:p>
            <a:r>
              <a:rPr lang="en-US" sz="2000" b="1" u="sng" dirty="0">
                <a:solidFill>
                  <a:srgbClr val="00B050"/>
                </a:solidFill>
              </a:rPr>
              <a:t>Renewable resource</a:t>
            </a:r>
            <a:r>
              <a:rPr lang="en-US" sz="2000" dirty="0">
                <a:solidFill>
                  <a:srgbClr val="00B050"/>
                </a:solidFill>
              </a:rPr>
              <a:t>: is produced in nature more rapidly than it is consumed by humans (wind, hydro, wood, solar, geothermic)</a:t>
            </a:r>
            <a:r>
              <a:rPr lang="en-US" sz="2000" dirty="0"/>
              <a:t/>
            </a:r>
            <a:br>
              <a:rPr lang="en-US" sz="2000" dirty="0"/>
            </a:br>
            <a:r>
              <a:rPr lang="en-US" sz="2000" b="1" u="sng" dirty="0">
                <a:solidFill>
                  <a:srgbClr val="0033CC"/>
                </a:solidFill>
              </a:rPr>
              <a:t>Nonrenewable Resource </a:t>
            </a:r>
            <a:r>
              <a:rPr lang="en-US" sz="2000" dirty="0">
                <a:solidFill>
                  <a:srgbClr val="0033CC"/>
                </a:solidFill>
              </a:rPr>
              <a:t>is produced in nature more slowly than it is consumed by humans (oil, gas, minerals, coal) </a:t>
            </a:r>
          </a:p>
        </p:txBody>
      </p:sp>
      <p:pic>
        <p:nvPicPr>
          <p:cNvPr id="5" name="Content Placeholder 4">
            <a:extLst>
              <a:ext uri="{FF2B5EF4-FFF2-40B4-BE49-F238E27FC236}">
                <a16:creationId xmlns:a16="http://schemas.microsoft.com/office/drawing/2014/main" id="{4591215C-585A-4F7B-95A3-4B01CCCD7A4B}"/>
              </a:ext>
            </a:extLst>
          </p:cNvPr>
          <p:cNvPicPr>
            <a:picLocks noGrp="1" noChangeAspect="1"/>
          </p:cNvPicPr>
          <p:nvPr>
            <p:ph idx="1"/>
          </p:nvPr>
        </p:nvPicPr>
        <p:blipFill>
          <a:blip r:embed="rId2"/>
          <a:stretch>
            <a:fillRect/>
          </a:stretch>
        </p:blipFill>
        <p:spPr>
          <a:xfrm>
            <a:off x="808384" y="1643270"/>
            <a:ext cx="11078816" cy="5102087"/>
          </a:xfrm>
        </p:spPr>
      </p:pic>
    </p:spTree>
    <p:extLst>
      <p:ext uri="{BB962C8B-B14F-4D97-AF65-F5344CB8AC3E}">
        <p14:creationId xmlns:p14="http://schemas.microsoft.com/office/powerpoint/2010/main" val="3730852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A1A-E513-45D2-B025-7C4CDBF4B08E}"/>
              </a:ext>
            </a:extLst>
          </p:cNvPr>
          <p:cNvSpPr>
            <a:spLocks noGrp="1"/>
          </p:cNvSpPr>
          <p:nvPr>
            <p:ph type="title"/>
          </p:nvPr>
        </p:nvSpPr>
        <p:spPr>
          <a:xfrm>
            <a:off x="774700" y="0"/>
            <a:ext cx="11417300" cy="1054100"/>
          </a:xfrm>
        </p:spPr>
        <p:txBody>
          <a:bodyPr/>
          <a:lstStyle/>
          <a:p>
            <a:r>
              <a:rPr lang="en-US" dirty="0"/>
              <a:t>                           </a:t>
            </a:r>
            <a:r>
              <a:rPr lang="en-US" b="1" u="sng" dirty="0">
                <a:solidFill>
                  <a:srgbClr val="339933"/>
                </a:solidFill>
              </a:rPr>
              <a:t>Cultural Ecology</a:t>
            </a:r>
          </a:p>
        </p:txBody>
      </p:sp>
      <p:sp>
        <p:nvSpPr>
          <p:cNvPr id="3" name="Content Placeholder 2">
            <a:extLst>
              <a:ext uri="{FF2B5EF4-FFF2-40B4-BE49-F238E27FC236}">
                <a16:creationId xmlns:a16="http://schemas.microsoft.com/office/drawing/2014/main" id="{8E0E4417-13F6-4D54-A8DF-D6CFC624B079}"/>
              </a:ext>
            </a:extLst>
          </p:cNvPr>
          <p:cNvSpPr>
            <a:spLocks noGrp="1"/>
          </p:cNvSpPr>
          <p:nvPr>
            <p:ph idx="1"/>
          </p:nvPr>
        </p:nvSpPr>
        <p:spPr>
          <a:xfrm>
            <a:off x="774700" y="1054100"/>
            <a:ext cx="11417300" cy="5803900"/>
          </a:xfrm>
        </p:spPr>
        <p:txBody>
          <a:bodyPr/>
          <a:lstStyle/>
          <a:p>
            <a:r>
              <a:rPr lang="en-US" dirty="0">
                <a:solidFill>
                  <a:srgbClr val="002060"/>
                </a:solidFill>
              </a:rPr>
              <a:t>Geographic study of human environment relationships – combing culture and environment</a:t>
            </a:r>
          </a:p>
          <a:p>
            <a:r>
              <a:rPr lang="en-US" b="1" u="sng" dirty="0">
                <a:solidFill>
                  <a:srgbClr val="339933"/>
                </a:solidFill>
              </a:rPr>
              <a:t>Environmental determinism</a:t>
            </a:r>
            <a:r>
              <a:rPr lang="en-US" dirty="0">
                <a:solidFill>
                  <a:srgbClr val="339933"/>
                </a:solidFill>
              </a:rPr>
              <a:t>: A 19</a:t>
            </a:r>
            <a:r>
              <a:rPr lang="en-US" baseline="30000" dirty="0">
                <a:solidFill>
                  <a:srgbClr val="339933"/>
                </a:solidFill>
              </a:rPr>
              <a:t>th</a:t>
            </a:r>
            <a:r>
              <a:rPr lang="en-US" dirty="0">
                <a:solidFill>
                  <a:srgbClr val="339933"/>
                </a:solidFill>
              </a:rPr>
              <a:t>- and early 20</a:t>
            </a:r>
            <a:r>
              <a:rPr lang="en-US" baseline="30000" dirty="0">
                <a:solidFill>
                  <a:srgbClr val="339933"/>
                </a:solidFill>
              </a:rPr>
              <a:t>th</a:t>
            </a:r>
            <a:r>
              <a:rPr lang="en-US" dirty="0">
                <a:solidFill>
                  <a:srgbClr val="339933"/>
                </a:solidFill>
              </a:rPr>
              <a:t>-century approach to the study of geography that argued that the general laws sought by human geographers could be found in the physical sciences.  Geography was therefore the study of how the physical environment caused human activities. Physical environment causes social development</a:t>
            </a:r>
          </a:p>
          <a:p>
            <a:r>
              <a:rPr lang="en-US" b="1" dirty="0" err="1">
                <a:solidFill>
                  <a:srgbClr val="002060"/>
                </a:solidFill>
              </a:rPr>
              <a:t>Possibilism</a:t>
            </a:r>
            <a:r>
              <a:rPr lang="en-US" b="1" dirty="0">
                <a:solidFill>
                  <a:srgbClr val="002060"/>
                </a:solidFill>
              </a:rPr>
              <a:t>-</a:t>
            </a:r>
            <a:r>
              <a:rPr lang="en-US" dirty="0">
                <a:solidFill>
                  <a:srgbClr val="002060"/>
                </a:solidFill>
              </a:rPr>
              <a:t>  The physical environment may limit some human actions, but people have the ability to adjust to their environment (this is a rejection of environmental determinism)</a:t>
            </a:r>
          </a:p>
          <a:p>
            <a:pPr marL="0" indent="0">
              <a:buNone/>
            </a:pPr>
            <a:r>
              <a:rPr lang="en-US" dirty="0">
                <a:solidFill>
                  <a:srgbClr val="002060"/>
                </a:solidFill>
              </a:rPr>
              <a:t>       EX: people learn to adjust and grow different crops depending on climate</a:t>
            </a:r>
          </a:p>
          <a:p>
            <a:pPr marL="0" indent="0">
              <a:buNone/>
            </a:pPr>
            <a:endParaRPr lang="en-US" dirty="0"/>
          </a:p>
          <a:p>
            <a:pPr marL="0" indent="0">
              <a:buNone/>
            </a:pPr>
            <a:r>
              <a:rPr lang="en-US" b="1" dirty="0">
                <a:solidFill>
                  <a:srgbClr val="339933"/>
                </a:solidFill>
              </a:rPr>
              <a:t>Why plant a front yard? Why not let it grow? How do your cultural values impact the environment? </a:t>
            </a:r>
          </a:p>
          <a:p>
            <a:endParaRPr lang="en-US" dirty="0"/>
          </a:p>
          <a:p>
            <a:endParaRPr lang="en-US" dirty="0"/>
          </a:p>
        </p:txBody>
      </p:sp>
    </p:spTree>
    <p:extLst>
      <p:ext uri="{BB962C8B-B14F-4D97-AF65-F5344CB8AC3E}">
        <p14:creationId xmlns:p14="http://schemas.microsoft.com/office/powerpoint/2010/main" val="3473090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0A96-2205-42D1-8A80-ACBBDF263C90}"/>
              </a:ext>
            </a:extLst>
          </p:cNvPr>
          <p:cNvSpPr>
            <a:spLocks noGrp="1"/>
          </p:cNvSpPr>
          <p:nvPr>
            <p:ph type="title"/>
          </p:nvPr>
        </p:nvSpPr>
        <p:spPr>
          <a:xfrm>
            <a:off x="754380" y="266700"/>
            <a:ext cx="11437620" cy="927100"/>
          </a:xfrm>
        </p:spPr>
        <p:txBody>
          <a:bodyPr/>
          <a:lstStyle/>
          <a:p>
            <a:r>
              <a:rPr lang="en-US" dirty="0"/>
              <a:t>                  </a:t>
            </a:r>
            <a:r>
              <a:rPr lang="en-US" u="sng" dirty="0">
                <a:solidFill>
                  <a:srgbClr val="002060"/>
                </a:solidFill>
              </a:rPr>
              <a:t>Modifying the Environment</a:t>
            </a:r>
          </a:p>
        </p:txBody>
      </p:sp>
      <p:sp>
        <p:nvSpPr>
          <p:cNvPr id="3" name="Content Placeholder 2">
            <a:extLst>
              <a:ext uri="{FF2B5EF4-FFF2-40B4-BE49-F238E27FC236}">
                <a16:creationId xmlns:a16="http://schemas.microsoft.com/office/drawing/2014/main" id="{3DA579DB-4335-44C8-A3B7-610185A77F68}"/>
              </a:ext>
            </a:extLst>
          </p:cNvPr>
          <p:cNvSpPr>
            <a:spLocks noGrp="1"/>
          </p:cNvSpPr>
          <p:nvPr>
            <p:ph sz="half" idx="1"/>
          </p:nvPr>
        </p:nvSpPr>
        <p:spPr>
          <a:xfrm>
            <a:off x="754380" y="1348740"/>
            <a:ext cx="5065006" cy="5381812"/>
          </a:xfrm>
        </p:spPr>
        <p:txBody>
          <a:bodyPr>
            <a:normAutofit/>
          </a:bodyPr>
          <a:lstStyle/>
          <a:p>
            <a:pPr marL="0" indent="0">
              <a:buNone/>
            </a:pPr>
            <a:r>
              <a:rPr lang="en-US" dirty="0"/>
              <a:t>               </a:t>
            </a:r>
            <a:r>
              <a:rPr lang="en-US" sz="2800" b="1" u="sng" dirty="0">
                <a:solidFill>
                  <a:srgbClr val="339933"/>
                </a:solidFill>
              </a:rPr>
              <a:t>The Netherlands </a:t>
            </a:r>
          </a:p>
          <a:p>
            <a:pPr marL="0" indent="0">
              <a:buNone/>
            </a:pPr>
            <a:r>
              <a:rPr lang="en-US" sz="2800" b="1" dirty="0">
                <a:solidFill>
                  <a:srgbClr val="339933"/>
                </a:solidFill>
              </a:rPr>
              <a:t>      </a:t>
            </a:r>
            <a:r>
              <a:rPr lang="en-US" sz="2800" b="1" u="sng" dirty="0">
                <a:solidFill>
                  <a:srgbClr val="339933"/>
                </a:solidFill>
              </a:rPr>
              <a:t>Sustainable Ecosystem</a:t>
            </a:r>
          </a:p>
          <a:p>
            <a:r>
              <a:rPr lang="en-US" sz="2800" b="1" u="sng" dirty="0">
                <a:solidFill>
                  <a:srgbClr val="002060"/>
                </a:solidFill>
              </a:rPr>
              <a:t>Polder</a:t>
            </a:r>
            <a:r>
              <a:rPr lang="en-US" sz="2800" dirty="0">
                <a:solidFill>
                  <a:srgbClr val="002060"/>
                </a:solidFill>
              </a:rPr>
              <a:t>: Land created by draining water</a:t>
            </a:r>
          </a:p>
          <a:p>
            <a:r>
              <a:rPr lang="en-US" sz="2800" b="1" u="sng" dirty="0">
                <a:solidFill>
                  <a:srgbClr val="002060"/>
                </a:solidFill>
              </a:rPr>
              <a:t>Dikes</a:t>
            </a:r>
            <a:r>
              <a:rPr lang="en-US" sz="2800" dirty="0">
                <a:solidFill>
                  <a:srgbClr val="002060"/>
                </a:solidFill>
              </a:rPr>
              <a:t>; walls to hold back the water</a:t>
            </a:r>
          </a:p>
          <a:p>
            <a:r>
              <a:rPr lang="en-US" sz="2800" dirty="0">
                <a:solidFill>
                  <a:srgbClr val="002060"/>
                </a:solidFill>
              </a:rPr>
              <a:t>Concerns about rising sea water from global </a:t>
            </a:r>
            <a:r>
              <a:rPr lang="en-US" sz="2800" dirty="0" smtClean="0">
                <a:solidFill>
                  <a:srgbClr val="002060"/>
                </a:solidFill>
              </a:rPr>
              <a:t>warming</a:t>
            </a:r>
          </a:p>
          <a:p>
            <a:r>
              <a:rPr lang="en-US" sz="1400" dirty="0">
                <a:solidFill>
                  <a:srgbClr val="002060"/>
                </a:solidFill>
                <a:hlinkClick r:id="rId2"/>
              </a:rPr>
              <a:t>https://www.cbsnews.com/news/sea-change-how-the-dutch-confront-the-rise-of-the-oceans</a:t>
            </a:r>
            <a:r>
              <a:rPr lang="en-US" sz="1400" dirty="0" smtClean="0">
                <a:solidFill>
                  <a:srgbClr val="002060"/>
                </a:solidFill>
                <a:hlinkClick r:id="rId2"/>
              </a:rPr>
              <a:t>/</a:t>
            </a:r>
            <a:endParaRPr lang="en-US" sz="1400" dirty="0" smtClean="0">
              <a:solidFill>
                <a:srgbClr val="002060"/>
              </a:solidFill>
            </a:endParaRPr>
          </a:p>
          <a:p>
            <a:endParaRPr lang="en-US" sz="2800" dirty="0">
              <a:solidFill>
                <a:srgbClr val="002060"/>
              </a:solidFill>
            </a:endParaRPr>
          </a:p>
        </p:txBody>
      </p:sp>
      <p:pic>
        <p:nvPicPr>
          <p:cNvPr id="8" name="Content Placeholder 7">
            <a:extLst>
              <a:ext uri="{FF2B5EF4-FFF2-40B4-BE49-F238E27FC236}">
                <a16:creationId xmlns:a16="http://schemas.microsoft.com/office/drawing/2014/main" id="{9ADA1516-93EC-44BC-87DD-D99382E50ED3}"/>
              </a:ext>
            </a:extLst>
          </p:cNvPr>
          <p:cNvPicPr>
            <a:picLocks noGrp="1" noChangeAspect="1"/>
          </p:cNvPicPr>
          <p:nvPr>
            <p:ph sz="half" idx="2"/>
          </p:nvPr>
        </p:nvPicPr>
        <p:blipFill>
          <a:blip r:embed="rId3"/>
          <a:stretch>
            <a:fillRect/>
          </a:stretch>
        </p:blipFill>
        <p:spPr>
          <a:xfrm>
            <a:off x="5819386" y="1348740"/>
            <a:ext cx="6372614" cy="5226872"/>
          </a:xfrm>
        </p:spPr>
      </p:pic>
    </p:spTree>
    <p:extLst>
      <p:ext uri="{BB962C8B-B14F-4D97-AF65-F5344CB8AC3E}">
        <p14:creationId xmlns:p14="http://schemas.microsoft.com/office/powerpoint/2010/main" val="4223288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8806-3DB2-40DF-B442-B3021A5999DF}"/>
              </a:ext>
            </a:extLst>
          </p:cNvPr>
          <p:cNvSpPr>
            <a:spLocks noGrp="1"/>
          </p:cNvSpPr>
          <p:nvPr>
            <p:ph type="title"/>
          </p:nvPr>
        </p:nvSpPr>
        <p:spPr>
          <a:xfrm>
            <a:off x="880110" y="0"/>
            <a:ext cx="11167110" cy="857250"/>
          </a:xfrm>
        </p:spPr>
        <p:txBody>
          <a:bodyPr/>
          <a:lstStyle/>
          <a:p>
            <a:r>
              <a:rPr lang="en-US" dirty="0"/>
              <a:t>                </a:t>
            </a:r>
            <a:r>
              <a:rPr lang="en-US" b="1" u="sng" dirty="0">
                <a:solidFill>
                  <a:srgbClr val="7030A0"/>
                </a:solidFill>
              </a:rPr>
              <a:t>Helpful Videos / Overviews</a:t>
            </a:r>
          </a:p>
        </p:txBody>
      </p:sp>
      <p:sp>
        <p:nvSpPr>
          <p:cNvPr id="3" name="Content Placeholder 2">
            <a:extLst>
              <a:ext uri="{FF2B5EF4-FFF2-40B4-BE49-F238E27FC236}">
                <a16:creationId xmlns:a16="http://schemas.microsoft.com/office/drawing/2014/main" id="{D158E005-7151-42AA-A70A-DC2AE6F12B16}"/>
              </a:ext>
            </a:extLst>
          </p:cNvPr>
          <p:cNvSpPr>
            <a:spLocks noGrp="1"/>
          </p:cNvSpPr>
          <p:nvPr>
            <p:ph idx="1"/>
          </p:nvPr>
        </p:nvSpPr>
        <p:spPr>
          <a:xfrm>
            <a:off x="777240" y="1113183"/>
            <a:ext cx="11414760" cy="5744817"/>
          </a:xfrm>
        </p:spPr>
        <p:txBody>
          <a:bodyPr>
            <a:normAutofit fontScale="70000" lnSpcReduction="20000"/>
          </a:bodyPr>
          <a:lstStyle/>
          <a:p>
            <a:endParaRPr lang="en-US" dirty="0"/>
          </a:p>
          <a:p>
            <a:r>
              <a:rPr lang="en-US" dirty="0"/>
              <a:t>Patterson Chapter 1 Unit  Issue1 Maps: </a:t>
            </a:r>
            <a:r>
              <a:rPr lang="en-US" dirty="0">
                <a:hlinkClick r:id="rId2"/>
              </a:rPr>
              <a:t>https://www.youtube.com/watch?v=XXhtZXvN1ZI</a:t>
            </a:r>
            <a:endParaRPr lang="en-US" dirty="0"/>
          </a:p>
          <a:p>
            <a:r>
              <a:rPr lang="en-US" dirty="0"/>
              <a:t>Chapter 1 Key Issue 2 - Basic Concepts: </a:t>
            </a:r>
            <a:r>
              <a:rPr lang="en-US" dirty="0">
                <a:hlinkClick r:id="rId3"/>
              </a:rPr>
              <a:t>https://www.youtube.com/watch?v=Fw0CGz-edSs</a:t>
            </a:r>
            <a:endParaRPr lang="en-US" dirty="0"/>
          </a:p>
          <a:p>
            <a:r>
              <a:rPr lang="en-US" dirty="0"/>
              <a:t>Patterson Chapter 1 Issue 3 Why are different places similar: </a:t>
            </a:r>
            <a:r>
              <a:rPr lang="en-US" dirty="0">
                <a:hlinkClick r:id="rId4"/>
              </a:rPr>
              <a:t>https://www.youtube.com/watch?v=9A9J8I-pTzU</a:t>
            </a:r>
            <a:endParaRPr lang="en-US" dirty="0"/>
          </a:p>
          <a:p>
            <a:r>
              <a:rPr lang="en-US" dirty="0"/>
              <a:t>Patterson Chapter 1 Key Issue 4, Sustainability: </a:t>
            </a:r>
            <a:r>
              <a:rPr lang="en-US" dirty="0">
                <a:hlinkClick r:id="rId5"/>
              </a:rPr>
              <a:t>https://www.youtube.com/watch?v=6HuKphKJnQk</a:t>
            </a:r>
            <a:endParaRPr lang="en-US" dirty="0"/>
          </a:p>
          <a:p>
            <a:r>
              <a:rPr lang="en-US" dirty="0"/>
              <a:t> Crash Course Unit 1: </a:t>
            </a:r>
            <a:r>
              <a:rPr lang="en-US" dirty="0">
                <a:hlinkClick r:id="rId6"/>
              </a:rPr>
              <a:t>https://www.youtube.com/watch?v=MzxllMgK4TQ&amp;list=PLsnl7oHcNUt-rjj_hIubKHyGMRjR7yQVH&amp;index=22</a:t>
            </a:r>
            <a:endParaRPr lang="en-US" dirty="0"/>
          </a:p>
          <a:p>
            <a:r>
              <a:rPr lang="en-US" dirty="0"/>
              <a:t>Crash Course Unit 1 Part 2: </a:t>
            </a:r>
            <a:r>
              <a:rPr lang="en-US" dirty="0">
                <a:hlinkClick r:id="rId7"/>
              </a:rPr>
              <a:t>https://www.youtube.com/watch?v=TdV6yAzyBas&amp;index=30&amp;list=PLsnl7oHcNUt-rjj_hIubKHyGMRjR7yQVH</a:t>
            </a:r>
            <a:endParaRPr lang="en-US" dirty="0"/>
          </a:p>
          <a:p>
            <a:r>
              <a:rPr lang="en-US" dirty="0"/>
              <a:t>Maps That Prove You Don't Really Know Earth 3 min </a:t>
            </a:r>
            <a:r>
              <a:rPr lang="en-US" dirty="0">
                <a:hlinkClick r:id="rId8"/>
              </a:rPr>
              <a:t>https://www.youtube.com/watch?v=KUF_Ckv8HbE</a:t>
            </a:r>
            <a:endParaRPr lang="en-US" dirty="0"/>
          </a:p>
          <a:p>
            <a:r>
              <a:rPr lang="en-US" dirty="0"/>
              <a:t>Geospatial Revolution / Episode One</a:t>
            </a:r>
          </a:p>
          <a:p>
            <a:r>
              <a:rPr lang="en-US" dirty="0">
                <a:hlinkClick r:id="rId9"/>
              </a:rPr>
              <a:t>https://www.youtube.com/watch?v=poMGRbfgp38&amp;list=PL0C0A2A71BD0BC488&amp;index=1</a:t>
            </a:r>
            <a:endParaRPr lang="en-US" dirty="0"/>
          </a:p>
          <a:p>
            <a:r>
              <a:rPr lang="en-US" dirty="0" err="1"/>
              <a:t>Stratfor</a:t>
            </a:r>
            <a:r>
              <a:rPr lang="en-US" dirty="0"/>
              <a:t> Geographic Challenges videos:  </a:t>
            </a:r>
            <a:r>
              <a:rPr lang="en-US" u="sng" dirty="0">
                <a:hlinkClick r:id="rId10"/>
              </a:rPr>
              <a:t>Pakistan's Geographic Challenge</a:t>
            </a:r>
            <a:endParaRPr lang="en-US" u="sng" dirty="0"/>
          </a:p>
          <a:p>
            <a:r>
              <a:rPr lang="en-US" dirty="0"/>
              <a:t>Did You Know? Shift Happens, 2014   </a:t>
            </a:r>
            <a:r>
              <a:rPr lang="en-US" dirty="0">
                <a:hlinkClick r:id="rId11"/>
              </a:rPr>
              <a:t>https://www.youtube.com/watch?v=PcZg51Il9no</a:t>
            </a:r>
            <a:endParaRPr lang="en-US" dirty="0"/>
          </a:p>
          <a:p>
            <a:r>
              <a:rPr lang="en-US" dirty="0"/>
              <a:t>Mr. White 15 Minute Review of Unit 1: </a:t>
            </a:r>
            <a:r>
              <a:rPr lang="en-US" dirty="0">
                <a:hlinkClick r:id="rId12"/>
              </a:rPr>
              <a:t>https://www.youtube.com/watch?v=Lp5v00LMdlM</a:t>
            </a:r>
            <a:endParaRPr lang="en-US" dirty="0"/>
          </a:p>
          <a:p>
            <a:r>
              <a:rPr lang="en-US" dirty="0"/>
              <a:t>Mr. White: Diffusion: 10:44: </a:t>
            </a:r>
            <a:r>
              <a:rPr lang="en-US" dirty="0">
                <a:hlinkClick r:id="rId13"/>
              </a:rPr>
              <a:t>https://www.youtube.com/watch?v=EhiJeUuvCmI</a:t>
            </a:r>
            <a:endParaRPr lang="en-US" dirty="0"/>
          </a:p>
          <a:p>
            <a:r>
              <a:rPr lang="en-US" dirty="0"/>
              <a:t>Mr. White’s Maps and distortion 14 min: </a:t>
            </a:r>
            <a:r>
              <a:rPr lang="en-US" dirty="0">
                <a:hlinkClick r:id="rId14"/>
              </a:rPr>
              <a:t>https://www.youtube.com/watch?v=02qKTIdjv8U</a:t>
            </a:r>
            <a:endParaRPr lang="en-US" dirty="0"/>
          </a:p>
          <a:p>
            <a:r>
              <a:rPr lang="en-US" dirty="0"/>
              <a:t>Mr. White’s Regions and Thematic Maps 14 min: </a:t>
            </a:r>
            <a:r>
              <a:rPr lang="en-US" dirty="0">
                <a:hlinkClick r:id="rId15"/>
              </a:rPr>
              <a:t>https://www.youtube.com/watch?v=KxF1W4mbvwE</a:t>
            </a:r>
            <a:endParaRPr lang="en-US" dirty="0"/>
          </a:p>
          <a:p>
            <a:endParaRPr lang="en-US" dirty="0"/>
          </a:p>
          <a:p>
            <a:pPr marL="0" indent="0">
              <a:buNone/>
            </a:pPr>
            <a:r>
              <a:rPr lang="en-US" dirty="0" smtClean="0"/>
              <a:t>Review </a:t>
            </a:r>
            <a:r>
              <a:rPr lang="en-US" dirty="0"/>
              <a:t>video for Unit 1 test: </a:t>
            </a:r>
            <a:r>
              <a:rPr lang="en-US" dirty="0">
                <a:hlinkClick r:id="rId16"/>
              </a:rPr>
              <a:t>https://www.youtube.com/watch?v=44j7_9nnI34</a:t>
            </a:r>
            <a:endParaRPr lang="en-US" dirty="0"/>
          </a:p>
          <a:p>
            <a:endParaRPr lang="en-US" dirty="0"/>
          </a:p>
        </p:txBody>
      </p:sp>
    </p:spTree>
    <p:extLst>
      <p:ext uri="{BB962C8B-B14F-4D97-AF65-F5344CB8AC3E}">
        <p14:creationId xmlns:p14="http://schemas.microsoft.com/office/powerpoint/2010/main" val="18195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DC79-0AF4-48C5-B532-EEF970FCE404}"/>
              </a:ext>
            </a:extLst>
          </p:cNvPr>
          <p:cNvSpPr>
            <a:spLocks noGrp="1"/>
          </p:cNvSpPr>
          <p:nvPr>
            <p:ph type="title"/>
          </p:nvPr>
        </p:nvSpPr>
        <p:spPr>
          <a:xfrm>
            <a:off x="1371600" y="91440"/>
            <a:ext cx="9601200" cy="10287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1F8AB23-4D77-4BC4-A58D-7CE6F698851A}"/>
              </a:ext>
            </a:extLst>
          </p:cNvPr>
          <p:cNvPicPr>
            <a:picLocks noGrp="1" noChangeAspect="1"/>
          </p:cNvPicPr>
          <p:nvPr>
            <p:ph idx="1"/>
          </p:nvPr>
        </p:nvPicPr>
        <p:blipFill>
          <a:blip r:embed="rId2"/>
          <a:stretch>
            <a:fillRect/>
          </a:stretch>
        </p:blipFill>
        <p:spPr>
          <a:xfrm>
            <a:off x="731520" y="194310"/>
            <a:ext cx="11460480" cy="7315200"/>
          </a:xfrm>
        </p:spPr>
      </p:pic>
    </p:spTree>
    <p:extLst>
      <p:ext uri="{BB962C8B-B14F-4D97-AF65-F5344CB8AC3E}">
        <p14:creationId xmlns:p14="http://schemas.microsoft.com/office/powerpoint/2010/main" val="1881720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0"/>
            <a:ext cx="11422564" cy="1048215"/>
          </a:xfrm>
        </p:spPr>
        <p:txBody>
          <a:bodyPr>
            <a:normAutofit fontScale="90000"/>
          </a:bodyPr>
          <a:lstStyle/>
          <a:p>
            <a:r>
              <a:rPr lang="en-US" dirty="0">
                <a:solidFill>
                  <a:srgbClr val="0033CC"/>
                </a:solidFill>
              </a:rPr>
              <a:t>Places </a:t>
            </a:r>
            <a:r>
              <a:rPr lang="en-US" dirty="0"/>
              <a:t>/ </a:t>
            </a:r>
            <a:r>
              <a:rPr lang="en-US" dirty="0" err="1">
                <a:solidFill>
                  <a:srgbClr val="C00000"/>
                </a:solidFill>
              </a:rPr>
              <a:t>Placelessness</a:t>
            </a:r>
            <a:r>
              <a:rPr lang="en-US" dirty="0"/>
              <a:t>/ </a:t>
            </a:r>
            <a:r>
              <a:rPr lang="en-US" dirty="0">
                <a:solidFill>
                  <a:srgbClr val="CC0099"/>
                </a:solidFill>
              </a:rPr>
              <a:t>Mental </a:t>
            </a:r>
            <a:r>
              <a:rPr lang="en-US" dirty="0" smtClean="0">
                <a:solidFill>
                  <a:srgbClr val="CC0099"/>
                </a:solidFill>
              </a:rPr>
              <a:t>Maps </a:t>
            </a:r>
            <a:r>
              <a:rPr lang="en-US" dirty="0" smtClean="0">
                <a:solidFill>
                  <a:srgbClr val="008000"/>
                </a:solidFill>
              </a:rPr>
              <a:t>/ </a:t>
            </a:r>
            <a:r>
              <a:rPr lang="en-US" dirty="0" err="1" smtClean="0">
                <a:solidFill>
                  <a:srgbClr val="FF3399"/>
                </a:solidFill>
              </a:rPr>
              <a:t>Toponym</a:t>
            </a:r>
            <a:endParaRPr lang="en-US" dirty="0">
              <a:solidFill>
                <a:srgbClr val="FF3399"/>
              </a:solidFill>
            </a:endParaRPr>
          </a:p>
        </p:txBody>
      </p:sp>
      <p:sp>
        <p:nvSpPr>
          <p:cNvPr id="3" name="Content Placeholder 2"/>
          <p:cNvSpPr>
            <a:spLocks noGrp="1"/>
          </p:cNvSpPr>
          <p:nvPr>
            <p:ph sz="half" idx="1"/>
          </p:nvPr>
        </p:nvSpPr>
        <p:spPr>
          <a:xfrm>
            <a:off x="914400" y="1449659"/>
            <a:ext cx="5653668" cy="5319131"/>
          </a:xfrm>
        </p:spPr>
        <p:txBody>
          <a:bodyPr>
            <a:normAutofit lnSpcReduction="10000"/>
          </a:bodyPr>
          <a:lstStyle/>
          <a:p>
            <a:r>
              <a:rPr lang="en-US" b="1" u="sng" dirty="0">
                <a:solidFill>
                  <a:srgbClr val="0070C0"/>
                </a:solidFill>
              </a:rPr>
              <a:t>Place</a:t>
            </a:r>
            <a:r>
              <a:rPr lang="en-US" dirty="0">
                <a:solidFill>
                  <a:srgbClr val="002060"/>
                </a:solidFill>
              </a:rPr>
              <a:t> refers to all the Human and Physical Attributes in a Location</a:t>
            </a:r>
            <a:endParaRPr lang="en-US" dirty="0"/>
          </a:p>
          <a:p>
            <a:r>
              <a:rPr lang="en-US" b="1" dirty="0">
                <a:solidFill>
                  <a:srgbClr val="00B050"/>
                </a:solidFill>
              </a:rPr>
              <a:t>Often the human and physical attributes in a location give it a </a:t>
            </a:r>
            <a:r>
              <a:rPr lang="en-US" b="1" dirty="0">
                <a:solidFill>
                  <a:srgbClr val="FF0000"/>
                </a:solidFill>
              </a:rPr>
              <a:t>since of place </a:t>
            </a:r>
            <a:r>
              <a:rPr lang="en-US" b="1" dirty="0">
                <a:solidFill>
                  <a:srgbClr val="00B050"/>
                </a:solidFill>
              </a:rPr>
              <a:t>that is different from other places</a:t>
            </a:r>
          </a:p>
          <a:p>
            <a:r>
              <a:rPr lang="en-US" b="1" dirty="0">
                <a:solidFill>
                  <a:srgbClr val="00B050"/>
                </a:solidFill>
              </a:rPr>
              <a:t>Human attributes can include elements like religions, languages, political organizations, clothing etc.</a:t>
            </a:r>
          </a:p>
          <a:p>
            <a:r>
              <a:rPr lang="en-US" dirty="0" err="1">
                <a:solidFill>
                  <a:srgbClr val="C00000"/>
                </a:solidFill>
              </a:rPr>
              <a:t>Placelessness</a:t>
            </a:r>
            <a:endParaRPr lang="en-US" dirty="0">
              <a:solidFill>
                <a:srgbClr val="C00000"/>
              </a:solidFill>
            </a:endParaRPr>
          </a:p>
          <a:p>
            <a:r>
              <a:rPr lang="en-US" b="1" dirty="0">
                <a:solidFill>
                  <a:srgbClr val="0070C0"/>
                </a:solidFill>
              </a:rPr>
              <a:t>The loss of uniqueness of place in the cultural landscape every place looks, sounds, smells the same</a:t>
            </a:r>
          </a:p>
          <a:p>
            <a:r>
              <a:rPr lang="en-US" b="1" dirty="0">
                <a:solidFill>
                  <a:srgbClr val="00CC00"/>
                </a:solidFill>
              </a:rPr>
              <a:t>With mass communication and the increasingly high technology, places become more and more similar so that locations lose distinctive since of place</a:t>
            </a:r>
          </a:p>
          <a:p>
            <a:endParaRPr lang="en-US" dirty="0"/>
          </a:p>
        </p:txBody>
      </p:sp>
      <p:sp>
        <p:nvSpPr>
          <p:cNvPr id="4" name="Content Placeholder 3"/>
          <p:cNvSpPr>
            <a:spLocks noGrp="1"/>
          </p:cNvSpPr>
          <p:nvPr>
            <p:ph sz="half" idx="2"/>
          </p:nvPr>
        </p:nvSpPr>
        <p:spPr>
          <a:xfrm>
            <a:off x="7359804" y="1561171"/>
            <a:ext cx="4832195" cy="5207619"/>
          </a:xfrm>
        </p:spPr>
        <p:txBody>
          <a:bodyPr>
            <a:normAutofit lnSpcReduction="10000"/>
          </a:bodyPr>
          <a:lstStyle/>
          <a:p>
            <a:r>
              <a:rPr lang="en-US" b="1" u="sng" dirty="0">
                <a:solidFill>
                  <a:srgbClr val="CC0099"/>
                </a:solidFill>
              </a:rPr>
              <a:t>Mental Maps: </a:t>
            </a:r>
            <a:r>
              <a:rPr lang="en-US" dirty="0">
                <a:solidFill>
                  <a:srgbClr val="CC0099"/>
                </a:solidFill>
              </a:rPr>
              <a:t>A representation of a portion of Earth’s surface based on what an individual knows about a place that contains personal impressions of what is in the place where the place is </a:t>
            </a:r>
            <a:r>
              <a:rPr lang="en-US" dirty="0" smtClean="0">
                <a:solidFill>
                  <a:srgbClr val="CC0099"/>
                </a:solidFill>
              </a:rPr>
              <a:t>located</a:t>
            </a:r>
          </a:p>
          <a:p>
            <a:r>
              <a:rPr lang="en-US" dirty="0" smtClean="0">
                <a:solidFill>
                  <a:srgbClr val="CC0099"/>
                </a:solidFill>
              </a:rPr>
              <a:t>No two mental maps will be the same</a:t>
            </a:r>
          </a:p>
          <a:p>
            <a:endParaRPr lang="en-US" dirty="0"/>
          </a:p>
          <a:p>
            <a:r>
              <a:rPr lang="en-US" dirty="0">
                <a:solidFill>
                  <a:srgbClr val="FF3399"/>
                </a:solidFill>
              </a:rPr>
              <a:t>A </a:t>
            </a:r>
            <a:r>
              <a:rPr lang="en-US" b="1" u="sng" dirty="0" err="1">
                <a:solidFill>
                  <a:srgbClr val="FF3399"/>
                </a:solidFill>
              </a:rPr>
              <a:t>Toponym</a:t>
            </a:r>
            <a:r>
              <a:rPr lang="en-US" dirty="0">
                <a:solidFill>
                  <a:srgbClr val="FF3399"/>
                </a:solidFill>
              </a:rPr>
              <a:t> is the name of something on the Earth</a:t>
            </a:r>
            <a:br>
              <a:rPr lang="en-US" dirty="0">
                <a:solidFill>
                  <a:srgbClr val="FF3399"/>
                </a:solidFill>
              </a:rPr>
            </a:br>
            <a:r>
              <a:rPr lang="en-US" dirty="0"/>
              <a:t/>
            </a:r>
            <a:br>
              <a:rPr lang="en-US" dirty="0"/>
            </a:br>
            <a:endParaRPr lang="en-US" dirty="0"/>
          </a:p>
        </p:txBody>
      </p:sp>
    </p:spTree>
    <p:extLst>
      <p:ext uri="{BB962C8B-B14F-4D97-AF65-F5344CB8AC3E}">
        <p14:creationId xmlns:p14="http://schemas.microsoft.com/office/powerpoint/2010/main" val="92415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A12A-A6DC-446F-8979-2C965A0A6B79}"/>
              </a:ext>
            </a:extLst>
          </p:cNvPr>
          <p:cNvSpPr>
            <a:spLocks noGrp="1"/>
          </p:cNvSpPr>
          <p:nvPr>
            <p:ph type="title"/>
          </p:nvPr>
        </p:nvSpPr>
        <p:spPr>
          <a:xfrm>
            <a:off x="1371600" y="0"/>
            <a:ext cx="9601200" cy="2057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72C5EF06-0982-43CC-8086-329237E47770}"/>
              </a:ext>
            </a:extLst>
          </p:cNvPr>
          <p:cNvPicPr>
            <a:picLocks noGrp="1" noChangeAspect="1"/>
          </p:cNvPicPr>
          <p:nvPr>
            <p:ph idx="1"/>
          </p:nvPr>
        </p:nvPicPr>
        <p:blipFill>
          <a:blip r:embed="rId2"/>
          <a:stretch>
            <a:fillRect/>
          </a:stretch>
        </p:blipFill>
        <p:spPr>
          <a:xfrm>
            <a:off x="777240" y="0"/>
            <a:ext cx="11414760" cy="6858000"/>
          </a:xfrm>
        </p:spPr>
      </p:pic>
    </p:spTree>
    <p:extLst>
      <p:ext uri="{BB962C8B-B14F-4D97-AF65-F5344CB8AC3E}">
        <p14:creationId xmlns:p14="http://schemas.microsoft.com/office/powerpoint/2010/main" val="123410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3618</TotalTime>
  <Words>2647</Words>
  <Application>Microsoft Office PowerPoint</Application>
  <PresentationFormat>Widescreen</PresentationFormat>
  <Paragraphs>264</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Calibri</vt:lpstr>
      <vt:lpstr>Franklin Gothic Book</vt:lpstr>
      <vt:lpstr>Symbol</vt:lpstr>
      <vt:lpstr>Times New Roman</vt:lpstr>
      <vt:lpstr>Crop</vt:lpstr>
      <vt:lpstr>AP Human Geography </vt:lpstr>
      <vt:lpstr>Unit I Enduring Understandings</vt:lpstr>
      <vt:lpstr>             5 Themes of Geography </vt:lpstr>
      <vt:lpstr>PowerPoint Presentation</vt:lpstr>
      <vt:lpstr>Place refers a specific point on Earth, distinguished by a particular characteristic. Every place occupies a unique location, or position, on Earth’s surface.  Differentiates each location from another, like a finger print! Sound smell images you can develop  a sense of place from somewhere you’ve never been tv=s, books, movies, people</vt:lpstr>
      <vt:lpstr>PowerPoint Presentation</vt:lpstr>
      <vt:lpstr>PowerPoint Presentation</vt:lpstr>
      <vt:lpstr>Places / Placelessness/ Mental Maps / Toponym</vt:lpstr>
      <vt:lpstr>PowerPoint Presentation</vt:lpstr>
      <vt:lpstr>PowerPoint Presentation</vt:lpstr>
      <vt:lpstr>                  Latitude and Longitude</vt:lpstr>
      <vt:lpstr>         International Date Line /  Time Zones</vt:lpstr>
      <vt:lpstr>PowerPoint Presentation</vt:lpstr>
      <vt:lpstr> Density: is the number of things—which could be people, animals, plants, or objects—in a certain area. The frequency something occurs</vt:lpstr>
      <vt:lpstr>                           Density Maps</vt:lpstr>
      <vt:lpstr>                          Density Maps</vt:lpstr>
      <vt:lpstr>PowerPoint Presentation</vt:lpstr>
      <vt:lpstr>PowerPoint Presentation</vt:lpstr>
      <vt:lpstr>Space-Time Compression is the reduction in time it takes for something to reach another place because of a change in technology Proximity The nearness to important features. Distance can be measured in terms of geography and is given in a type of measurement, such as miles, meters or kilometers, It may be a straight line (as the crow flies) or travel distance using a route that turns and twists, (Milwaukee to Kalamazoo is 139 miles by air but 250 by car because the route goes around the tip of Lake Michigan</vt:lpstr>
      <vt:lpstr>                        Movement</vt:lpstr>
      <vt:lpstr>                        Movement</vt:lpstr>
      <vt:lpstr>Diffusion is the process by which a characteristic spreads across space from one place to another over time. Elrod 10 min: https://www.youtube.com/watch?v=lkf_p79jKVU  </vt:lpstr>
      <vt:lpstr>Expansion Diffusion: spread of a characteristics from hearth through various means</vt:lpstr>
      <vt:lpstr>          Types of Expansion Diffusion </vt:lpstr>
      <vt:lpstr>Stimulus Diffusion: Takes part of an idea and spreads that idea to create an innovative product. Example: Rap music. Can you think of any more?</vt:lpstr>
      <vt:lpstr>A hearth is the place which an innovation or cultural change originates.</vt:lpstr>
      <vt:lpstr>PowerPoint Presentation</vt:lpstr>
      <vt:lpstr>“The physical features, economic features, and  cultural features that make up a region are called its cultural landscape.”</vt:lpstr>
      <vt:lpstr>Perceptual or Vernacular Regions : Defined by an informal sense of place that people believe exists as part of their cultural identity (U.S. Cultural, Political Landscape 8 min   https://www.youtube.com/watch?v=BZwvl4f88Cc&amp;feature=youtu.be </vt:lpstr>
      <vt:lpstr>               World Regions and Sub Regions</vt:lpstr>
      <vt:lpstr>PowerPoint Presentation</vt:lpstr>
      <vt:lpstr>PowerPoint Presentation</vt:lpstr>
      <vt:lpstr>                        Map Essentials</vt:lpstr>
      <vt:lpstr>                   Globes vs maps</vt:lpstr>
      <vt:lpstr>Map Distortions Why all maps are wrong 4 min:  https://www.youtube.com/watch?v=kIID5FDi2JQ </vt:lpstr>
      <vt:lpstr>                         Mercator Projection</vt:lpstr>
      <vt:lpstr>                     Goode’s Projection Map</vt:lpstr>
      <vt:lpstr>                       Interrupted Projection</vt:lpstr>
      <vt:lpstr>  Gall Peters Projection West wing 4 min: https://www.youtube.com/watch?v=vVX-PrBRtTY </vt:lpstr>
      <vt:lpstr>                                Peters Projection</vt:lpstr>
      <vt:lpstr>                           Comparing Maps</vt:lpstr>
      <vt:lpstr>                  Map Projections</vt:lpstr>
      <vt:lpstr>Azimuthal map projection  It has the useful properties that all points on the map are at proportionately correct distances from the center point, and that all points on the map are at the correct azimuth (direction) from the center point. A useful application for this type of projection is a polar projection which shows all meridians (lines of longitude) as straight, with distances from the pole represented correctly</vt:lpstr>
      <vt:lpstr>               COMPARING MAP PROJECTIONS</vt:lpstr>
      <vt:lpstr>A map-scale shows the relationship of a feature’s size on a map to its actual size on Earth</vt:lpstr>
      <vt:lpstr>Reference Maps: are designed for people to refer to for general information about places</vt:lpstr>
      <vt:lpstr>Political maps are designed to show governmental boundaries of countries, states, and counties, the location of major cities, and they usually include significant bodies of water Physical Maps: focuses on the geography of the area and will often have shaded relief to show the mountains and valleys</vt:lpstr>
      <vt:lpstr>                        More Maps!</vt:lpstr>
      <vt:lpstr>Road Map: designed for motorists, showing the roads of a city, state, or other area. Topographic Map are detailed, accurate graphic representations of features that appear on the Earth's surface. These features include: cultural: roads, buildings, urban development, railways, airports, names of places and geographic features, administrative boundaries, state and international borders, reserves.  </vt:lpstr>
      <vt:lpstr>A thematic map is a map that emphasizes a particular theme or special topic such as the average distribution of rainfall in an area. They are different from general reference maps because they do not just show natural features like rivers, cities, political subdivisions and highways.</vt:lpstr>
      <vt:lpstr>Choropleth Map is a thematic map in which areas are shaded or patterned in proportion to the measurement of the statistical variable being displayed on the map, such as population density per-capita income A Cartogram is a map in which some thematic mapping variable – such as travel time, population, or Gross National Product – is substituted for land area or distance. The geometry or space of the map is distorted in order to convey the information of this alternate variable.</vt:lpstr>
      <vt:lpstr>Dot distribution map, or dot density map, is a map type that uses a dot symbol to show the presence of a feature or phenomenon. Dot maps rely on a visual scatter to show spatial pattern</vt:lpstr>
      <vt:lpstr>Isoline (meaning "equal line") maps use continuous lines (sometimes called isolines or contours) to represent regional differences across a continuous surface. Lines connect places that have the same value of a given feature: temperature or rainfall.</vt:lpstr>
      <vt:lpstr>                  Geospatial Techniques</vt:lpstr>
      <vt:lpstr>                              GIS / GPS</vt:lpstr>
      <vt:lpstr>Geographic Information Science (GIScience): is analysis of data about Earth acquired through satellite and other electronic information technologies</vt:lpstr>
      <vt:lpstr>                    Regions of Culture</vt:lpstr>
      <vt:lpstr>               Pros and Cons of Globalization</vt:lpstr>
      <vt:lpstr>Sustainability is the use of Earth’s resources in ways that ensure their availability in the future. Patterson 17 min https://www.youtube.com/watch?v=6HuKphKJnQk </vt:lpstr>
      <vt:lpstr>Renewable resource: is produced in nature more rapidly than it is consumed by humans (wind, hydro, wood, solar, geothermic) Nonrenewable Resource is produced in nature more slowly than it is consumed by humans (oil, gas, minerals, coal) </vt:lpstr>
      <vt:lpstr>                           Cultural Ecology</vt:lpstr>
      <vt:lpstr>                  Modifying the Environment</vt:lpstr>
      <vt:lpstr>                Helpful Videos / Overviews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dc:title>
  <dc:creator>Carrie</dc:creator>
  <cp:lastModifiedBy>fort nite</cp:lastModifiedBy>
  <cp:revision>234</cp:revision>
  <dcterms:created xsi:type="dcterms:W3CDTF">2017-08-02T18:07:55Z</dcterms:created>
  <dcterms:modified xsi:type="dcterms:W3CDTF">2020-01-06T05:29:14Z</dcterms:modified>
</cp:coreProperties>
</file>