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6" r:id="rId41"/>
    <p:sldId id="295" r:id="rId42"/>
    <p:sldId id="297" r:id="rId43"/>
    <p:sldId id="298" r:id="rId44"/>
    <p:sldId id="299" r:id="rId45"/>
    <p:sldId id="300" r:id="rId46"/>
    <p:sldId id="301" r:id="rId47"/>
    <p:sldId id="302"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5/10/2019</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5/10/2019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5/10/2019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5/10/2019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5/10/2019</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5/10/2019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5/10/2019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5/10/2019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5/10/2019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5/10/2019</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5/10/2019</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5/10/2019</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Social psychology</a:t>
            </a:r>
            <a:endParaRPr lang="en-US" dirty="0"/>
          </a:p>
        </p:txBody>
      </p:sp>
      <p:sp>
        <p:nvSpPr>
          <p:cNvPr id="3" name="Subtitle 2"/>
          <p:cNvSpPr>
            <a:spLocks noGrp="1"/>
          </p:cNvSpPr>
          <p:nvPr>
            <p:ph type="subTitle" idx="1"/>
          </p:nvPr>
        </p:nvSpPr>
        <p:spPr/>
        <p:txBody>
          <a:bodyPr/>
          <a:lstStyle/>
          <a:p>
            <a:r>
              <a:rPr lang="en-US" dirty="0" smtClean="0"/>
              <a:t>Chapter </a:t>
            </a:r>
            <a:r>
              <a:rPr lang="en-US" dirty="0" smtClean="0"/>
              <a:t>16</a:t>
            </a:r>
            <a:endParaRPr lang="en-US" dirty="0"/>
          </a:p>
        </p:txBody>
      </p:sp>
    </p:spTree>
    <p:extLst>
      <p:ext uri="{BB962C8B-B14F-4D97-AF65-F5344CB8AC3E}">
        <p14:creationId xmlns:p14="http://schemas.microsoft.com/office/powerpoint/2010/main" val="2414313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Psychology</a:t>
            </a:r>
          </a:p>
        </p:txBody>
      </p:sp>
      <p:sp>
        <p:nvSpPr>
          <p:cNvPr id="3" name="Content Placeholder 2"/>
          <p:cNvSpPr>
            <a:spLocks noGrp="1"/>
          </p:cNvSpPr>
          <p:nvPr>
            <p:ph sz="half" idx="1"/>
          </p:nvPr>
        </p:nvSpPr>
        <p:spPr>
          <a:xfrm>
            <a:off x="969818" y="2286000"/>
            <a:ext cx="5088082" cy="4318000"/>
          </a:xfrm>
        </p:spPr>
        <p:txBody>
          <a:bodyPr>
            <a:normAutofit fontScale="92500" lnSpcReduction="10000"/>
          </a:bodyPr>
          <a:lstStyle/>
          <a:p>
            <a:r>
              <a:rPr lang="en-US" sz="2400" b="1" dirty="0"/>
              <a:t>Conformity and obedience</a:t>
            </a:r>
          </a:p>
          <a:p>
            <a:pPr lvl="1"/>
            <a:r>
              <a:rPr lang="en-US" sz="2400" i="1" dirty="0"/>
              <a:t>Chartrand and colleagues (1999)</a:t>
            </a:r>
            <a:endParaRPr lang="en-US" sz="2400" dirty="0"/>
          </a:p>
          <a:p>
            <a:pPr lvl="2"/>
            <a:r>
              <a:rPr lang="en-US" sz="2400" dirty="0"/>
              <a:t>Demonstrated </a:t>
            </a:r>
            <a:r>
              <a:rPr lang="en-US" sz="2400" b="1" dirty="0"/>
              <a:t>chameleon effect </a:t>
            </a:r>
            <a:r>
              <a:rPr lang="en-US" sz="2400" dirty="0"/>
              <a:t>with college students</a:t>
            </a:r>
          </a:p>
          <a:p>
            <a:pPr lvl="2"/>
            <a:r>
              <a:rPr lang="en-US" sz="2400" dirty="0"/>
              <a:t>Automatic mimicry helps people to empathize and feel what others feel.</a:t>
            </a:r>
          </a:p>
          <a:p>
            <a:pPr lvl="2"/>
            <a:r>
              <a:rPr lang="en-US" sz="2400" dirty="0"/>
              <a:t>The more we mimic, the greater our empathy, and the more people tend to like us.</a:t>
            </a:r>
          </a:p>
          <a:p>
            <a:pPr lvl="2"/>
            <a:r>
              <a:rPr lang="en-US" sz="2400" dirty="0"/>
              <a:t>This is a form of conformity.</a:t>
            </a:r>
          </a:p>
          <a:p>
            <a:endParaRPr lang="en-US" dirty="0"/>
          </a:p>
        </p:txBody>
      </p:sp>
      <p:pic>
        <p:nvPicPr>
          <p:cNvPr id="9218" name="Picture 2" descr="Image result for conformity exampl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648450" y="2293644"/>
            <a:ext cx="4800600" cy="3604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430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Psychology</a:t>
            </a:r>
          </a:p>
        </p:txBody>
      </p:sp>
      <p:sp>
        <p:nvSpPr>
          <p:cNvPr id="3" name="Content Placeholder 2"/>
          <p:cNvSpPr>
            <a:spLocks noGrp="1"/>
          </p:cNvSpPr>
          <p:nvPr>
            <p:ph sz="half" idx="1"/>
          </p:nvPr>
        </p:nvSpPr>
        <p:spPr/>
        <p:txBody>
          <a:bodyPr>
            <a:normAutofit/>
          </a:bodyPr>
          <a:lstStyle/>
          <a:p>
            <a:r>
              <a:rPr lang="en-US" sz="2400" b="1" dirty="0"/>
              <a:t>Conformity and Obedience</a:t>
            </a:r>
            <a:endParaRPr lang="en-US" sz="2400" b="1" dirty="0" smtClean="0"/>
          </a:p>
          <a:p>
            <a:endParaRPr lang="en-US" dirty="0"/>
          </a:p>
          <a:p>
            <a:r>
              <a:rPr lang="en-US" sz="2400" dirty="0" smtClean="0"/>
              <a:t>Solomon </a:t>
            </a:r>
            <a:r>
              <a:rPr lang="en-US" sz="2400" dirty="0"/>
              <a:t>Asch and others have found that people are most likely to adjust their behavior or thinking to coincide with a group standard when</a:t>
            </a:r>
          </a:p>
          <a:p>
            <a:endParaRPr lang="en-US" dirty="0"/>
          </a:p>
        </p:txBody>
      </p:sp>
      <p:sp>
        <p:nvSpPr>
          <p:cNvPr id="4" name="Content Placeholder 3"/>
          <p:cNvSpPr>
            <a:spLocks noGrp="1"/>
          </p:cNvSpPr>
          <p:nvPr>
            <p:ph sz="half" idx="2"/>
          </p:nvPr>
        </p:nvSpPr>
        <p:spPr>
          <a:xfrm>
            <a:off x="6317673" y="1948873"/>
            <a:ext cx="5329382" cy="4710545"/>
          </a:xfrm>
        </p:spPr>
        <p:txBody>
          <a:bodyPr>
            <a:normAutofit/>
          </a:bodyPr>
          <a:lstStyle/>
          <a:p>
            <a:pPr lvl="0"/>
            <a:r>
              <a:rPr lang="en-US" sz="2400" dirty="0"/>
              <a:t>They feel incompetent or insecure</a:t>
            </a:r>
          </a:p>
          <a:p>
            <a:pPr lvl="0"/>
            <a:r>
              <a:rPr lang="en-US" sz="2400" dirty="0"/>
              <a:t>Their group has at least three people</a:t>
            </a:r>
          </a:p>
          <a:p>
            <a:pPr lvl="0"/>
            <a:r>
              <a:rPr lang="en-US" sz="2400" dirty="0"/>
              <a:t>Everyone else agrees</a:t>
            </a:r>
          </a:p>
          <a:p>
            <a:pPr lvl="0"/>
            <a:r>
              <a:rPr lang="en-US" sz="2400" dirty="0"/>
              <a:t>They admire the group’s status and attractiveness</a:t>
            </a:r>
          </a:p>
          <a:p>
            <a:pPr lvl="0"/>
            <a:r>
              <a:rPr lang="en-US" sz="2400" dirty="0"/>
              <a:t>They have not already committed to another response</a:t>
            </a:r>
          </a:p>
          <a:p>
            <a:pPr lvl="0"/>
            <a:r>
              <a:rPr lang="en-US" sz="2400" dirty="0"/>
              <a:t>They know they are being observed</a:t>
            </a:r>
          </a:p>
          <a:p>
            <a:pPr lvl="0"/>
            <a:r>
              <a:rPr lang="en-US" sz="2400" dirty="0"/>
              <a:t>Their culture encourages respect for social standards</a:t>
            </a:r>
          </a:p>
          <a:p>
            <a:endParaRPr lang="en-US" dirty="0"/>
          </a:p>
        </p:txBody>
      </p:sp>
      <p:pic>
        <p:nvPicPr>
          <p:cNvPr id="2050" name="Picture 2" descr="Image result for conform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5397" y="4854142"/>
            <a:ext cx="3732503" cy="2102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88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6" name="Content Placeholder 5"/>
          <p:cNvSpPr>
            <a:spLocks noGrp="1"/>
          </p:cNvSpPr>
          <p:nvPr>
            <p:ph idx="1"/>
          </p:nvPr>
        </p:nvSpPr>
        <p:spPr>
          <a:xfrm>
            <a:off x="969818" y="2286001"/>
            <a:ext cx="10460182" cy="4438072"/>
          </a:xfrm>
        </p:spPr>
        <p:txBody>
          <a:bodyPr>
            <a:normAutofit/>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lgn="ctr">
              <a:buNone/>
            </a:pPr>
            <a:r>
              <a:rPr lang="en-US" dirty="0" smtClean="0"/>
              <a:t>ASCH’S </a:t>
            </a:r>
            <a:r>
              <a:rPr lang="en-US" dirty="0"/>
              <a:t>CONFORMITY EXPERIMENTS</a:t>
            </a:r>
          </a:p>
          <a:p>
            <a:pPr marL="0" indent="0">
              <a:buNone/>
            </a:pPr>
            <a:r>
              <a:rPr lang="en-US" dirty="0" smtClean="0"/>
              <a:t>Which </a:t>
            </a:r>
            <a:r>
              <a:rPr lang="en-US" dirty="0"/>
              <a:t>of the three comparison lines on the left is equal to the standard line? The photo on the right (from one of the experiments) was taken after five people, who were actually working for Asch, had answered, “Line 3.” The student in the center shows the severe discomfort that comes from disagreeing with the responses of other group members.</a:t>
            </a:r>
          </a:p>
          <a:p>
            <a:endParaRPr lang="en-US" dirty="0"/>
          </a:p>
        </p:txBody>
      </p:sp>
      <p:pic>
        <p:nvPicPr>
          <p:cNvPr id="7" name="Picture 6" descr="The figure shows a single line on the left. On the right there are three lines of different lengths marked 1, 2, and 3. There is a photo of three students during the stud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9582" y="1915150"/>
            <a:ext cx="8394700" cy="2167646"/>
          </a:xfrm>
          <a:prstGeom prst="rect">
            <a:avLst/>
          </a:prstGeom>
        </p:spPr>
      </p:pic>
    </p:spTree>
    <p:extLst>
      <p:ext uri="{BB962C8B-B14F-4D97-AF65-F5344CB8AC3E}">
        <p14:creationId xmlns:p14="http://schemas.microsoft.com/office/powerpoint/2010/main" val="1017806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Psychology</a:t>
            </a:r>
          </a:p>
        </p:txBody>
      </p:sp>
      <p:sp>
        <p:nvSpPr>
          <p:cNvPr id="3" name="Content Placeholder 2"/>
          <p:cNvSpPr>
            <a:spLocks noGrp="1"/>
          </p:cNvSpPr>
          <p:nvPr>
            <p:ph sz="half" idx="1"/>
          </p:nvPr>
        </p:nvSpPr>
        <p:spPr>
          <a:xfrm>
            <a:off x="1126836" y="2285999"/>
            <a:ext cx="4931064" cy="4244109"/>
          </a:xfrm>
        </p:spPr>
        <p:txBody>
          <a:bodyPr/>
          <a:lstStyle/>
          <a:p>
            <a:r>
              <a:rPr lang="en-US" sz="2400" b="1" dirty="0"/>
              <a:t>People May Conform For Many </a:t>
            </a:r>
            <a:r>
              <a:rPr lang="en-US" sz="2400" b="1" dirty="0" smtClean="0"/>
              <a:t>Reasons</a:t>
            </a:r>
          </a:p>
          <a:p>
            <a:r>
              <a:rPr lang="en-US" b="1" dirty="0"/>
              <a:t>Normative social influence</a:t>
            </a:r>
            <a:r>
              <a:rPr lang="en-US" dirty="0"/>
              <a:t>: To gain approval</a:t>
            </a:r>
          </a:p>
          <a:p>
            <a:r>
              <a:rPr lang="en-US" b="1" dirty="0"/>
              <a:t>Informational social influence</a:t>
            </a:r>
            <a:r>
              <a:rPr lang="en-US" dirty="0"/>
              <a:t>: To accept others’ opinions as new information</a:t>
            </a:r>
          </a:p>
          <a:p>
            <a:endParaRPr lang="en-US" dirty="0"/>
          </a:p>
        </p:txBody>
      </p:sp>
      <p:pic>
        <p:nvPicPr>
          <p:cNvPr id="5" name="Content Placeholder 4"/>
          <p:cNvPicPr>
            <a:picLocks noGrp="1" noChangeAspect="1"/>
          </p:cNvPicPr>
          <p:nvPr>
            <p:ph sz="half" idx="2"/>
          </p:nvPr>
        </p:nvPicPr>
        <p:blipFill>
          <a:blip r:embed="rId2"/>
          <a:stretch>
            <a:fillRect/>
          </a:stretch>
        </p:blipFill>
        <p:spPr>
          <a:xfrm>
            <a:off x="6715125" y="2433637"/>
            <a:ext cx="4667250" cy="3324225"/>
          </a:xfrm>
          <a:prstGeom prst="rect">
            <a:avLst/>
          </a:prstGeom>
        </p:spPr>
      </p:pic>
    </p:spTree>
    <p:extLst>
      <p:ext uri="{BB962C8B-B14F-4D97-AF65-F5344CB8AC3E}">
        <p14:creationId xmlns:p14="http://schemas.microsoft.com/office/powerpoint/2010/main" val="3390343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Psychology</a:t>
            </a:r>
          </a:p>
        </p:txBody>
      </p:sp>
      <p:sp>
        <p:nvSpPr>
          <p:cNvPr id="3" name="Content Placeholder 2"/>
          <p:cNvSpPr>
            <a:spLocks noGrp="1"/>
          </p:cNvSpPr>
          <p:nvPr>
            <p:ph sz="half" idx="1"/>
          </p:nvPr>
        </p:nvSpPr>
        <p:spPr>
          <a:xfrm>
            <a:off x="1089891" y="2286000"/>
            <a:ext cx="4968009" cy="4373418"/>
          </a:xfrm>
        </p:spPr>
        <p:txBody>
          <a:bodyPr/>
          <a:lstStyle/>
          <a:p>
            <a:pPr marL="0" indent="0">
              <a:buNone/>
            </a:pPr>
            <a:r>
              <a:rPr lang="en-US" sz="2400" dirty="0"/>
              <a:t>SOCIAL NETWORKING INFLUENCE</a:t>
            </a:r>
            <a:endParaRPr lang="en-US" sz="2400" dirty="0" smtClean="0"/>
          </a:p>
          <a:p>
            <a:r>
              <a:rPr lang="en-US" sz="2400" dirty="0" smtClean="0"/>
              <a:t>On </a:t>
            </a:r>
            <a:r>
              <a:rPr lang="en-US" sz="2400" dirty="0"/>
              <a:t>the 2010 U.S. congressional election day, Facebook gave people an informational message that encouraged voting. The message had measurably more influence when supplemented with a social message that showed friends who had </a:t>
            </a:r>
            <a:r>
              <a:rPr lang="nb-NO" sz="2400" dirty="0"/>
              <a:t>voted (Bond et al., 2012).</a:t>
            </a:r>
            <a:endParaRPr lang="en-US" sz="2400" dirty="0"/>
          </a:p>
          <a:p>
            <a:endParaRPr lang="en-US" dirty="0"/>
          </a:p>
        </p:txBody>
      </p:sp>
      <p:pic>
        <p:nvPicPr>
          <p:cNvPr id="5" name="Content Placeholder 4" descr="The figure shows two examples of a facebook message displayed on election day."/>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9126" y="1810789"/>
            <a:ext cx="5403273" cy="4654665"/>
          </a:xfrm>
          <a:prstGeom prst="rect">
            <a:avLst/>
          </a:prstGeom>
        </p:spPr>
      </p:pic>
    </p:spTree>
    <p:extLst>
      <p:ext uri="{BB962C8B-B14F-4D97-AF65-F5344CB8AC3E}">
        <p14:creationId xmlns:p14="http://schemas.microsoft.com/office/powerpoint/2010/main" val="2324258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Psychology</a:t>
            </a:r>
          </a:p>
        </p:txBody>
      </p:sp>
      <p:sp>
        <p:nvSpPr>
          <p:cNvPr id="3" name="Content Placeholder 2"/>
          <p:cNvSpPr>
            <a:spLocks noGrp="1"/>
          </p:cNvSpPr>
          <p:nvPr>
            <p:ph sz="half" idx="1"/>
          </p:nvPr>
        </p:nvSpPr>
        <p:spPr/>
        <p:txBody>
          <a:bodyPr/>
          <a:lstStyle/>
          <a:p>
            <a:r>
              <a:rPr lang="en-US" sz="3200" b="1" dirty="0"/>
              <a:t>Suggestibility and mimicry sometimes lead to tragedy.</a:t>
            </a:r>
          </a:p>
          <a:p>
            <a:pPr lvl="1"/>
            <a:r>
              <a:rPr lang="en-US" sz="2000" dirty="0"/>
              <a:t>Copycat violence threats after Colorado’s Columbine High School shootings</a:t>
            </a:r>
          </a:p>
          <a:p>
            <a:endParaRPr lang="en-US" dirty="0"/>
          </a:p>
        </p:txBody>
      </p:sp>
      <p:pic>
        <p:nvPicPr>
          <p:cNvPr id="10242" name="Picture 2" descr="Image result for columbin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57900" y="1852612"/>
            <a:ext cx="5391150" cy="4043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364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Psychology</a:t>
            </a:r>
          </a:p>
        </p:txBody>
      </p:sp>
      <p:sp>
        <p:nvSpPr>
          <p:cNvPr id="3" name="Content Placeholder 2"/>
          <p:cNvSpPr>
            <a:spLocks noGrp="1"/>
          </p:cNvSpPr>
          <p:nvPr>
            <p:ph sz="half" idx="1"/>
          </p:nvPr>
        </p:nvSpPr>
        <p:spPr>
          <a:xfrm>
            <a:off x="1113849" y="1791855"/>
            <a:ext cx="4944051" cy="4713996"/>
          </a:xfrm>
        </p:spPr>
        <p:txBody>
          <a:bodyPr/>
          <a:lstStyle/>
          <a:p>
            <a:pPr marL="0" indent="0">
              <a:buNone/>
            </a:pPr>
            <a:r>
              <a:rPr lang="en-US" b="1" dirty="0" smtClean="0"/>
              <a:t>Stanley Milgram’s Obedience </a:t>
            </a:r>
            <a:r>
              <a:rPr lang="en-US" b="1" dirty="0"/>
              <a:t>experiments</a:t>
            </a:r>
          </a:p>
          <a:p>
            <a:pPr lvl="1"/>
            <a:r>
              <a:rPr lang="en-US" sz="2000" dirty="0"/>
              <a:t>People obeyed orders even when they thought they were harming another person.</a:t>
            </a:r>
          </a:p>
          <a:p>
            <a:pPr lvl="1"/>
            <a:r>
              <a:rPr lang="en-US" sz="2000" dirty="0"/>
              <a:t>Strong social influences can make ordinary people conform to falsehoods or exhibit cruel behavior.</a:t>
            </a:r>
          </a:p>
          <a:p>
            <a:pPr lvl="1"/>
            <a:r>
              <a:rPr lang="en-US" sz="2000" dirty="0"/>
              <a:t>In any society, great evil acts often grow out of people’s compliance with lesser evils.</a:t>
            </a:r>
          </a:p>
          <a:p>
            <a:endParaRPr lang="en-US" dirty="0"/>
          </a:p>
        </p:txBody>
      </p:sp>
      <p:pic>
        <p:nvPicPr>
          <p:cNvPr id="5" name="Content Placeholder 4" descr="The figure is a line graph. The data shows that in a repeat of the earlier experiment, 65 percent of the adult male “teachers” fully obeyed the experimenter’s commands to continue. They did so despite the “learner’s” earlier mention of a heart condition and despite hearing cries of protest after they administered what they thought were 150 volts and agonized protests after 330 volts."/>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57900" y="1366982"/>
            <a:ext cx="5509929" cy="2830545"/>
          </a:xfrm>
          <a:prstGeom prst="rect">
            <a:avLst/>
          </a:prstGeom>
        </p:spPr>
      </p:pic>
      <p:sp>
        <p:nvSpPr>
          <p:cNvPr id="7" name="Rectangle 6"/>
          <p:cNvSpPr/>
          <p:nvPr/>
        </p:nvSpPr>
        <p:spPr>
          <a:xfrm>
            <a:off x="6520873" y="4197527"/>
            <a:ext cx="4682836" cy="2308324"/>
          </a:xfrm>
          <a:prstGeom prst="rect">
            <a:avLst/>
          </a:prstGeom>
        </p:spPr>
        <p:txBody>
          <a:bodyPr wrap="square">
            <a:spAutoFit/>
          </a:bodyPr>
          <a:lstStyle/>
          <a:p>
            <a:r>
              <a:rPr lang="en-US" dirty="0"/>
              <a:t>In a repeat of the earlier experiment, 65 percent of the adult male “teachers” fully obeyed the experimenter’s commands to continue. They did so despite the “learner’s” earlier mention of a heart condition and despite hearing cries of protest after they administered what they thought were 150 volts and agonized protests after 330 volts. (Data from Milgram, 1974.)</a:t>
            </a:r>
          </a:p>
        </p:txBody>
      </p:sp>
    </p:spTree>
    <p:extLst>
      <p:ext uri="{BB962C8B-B14F-4D97-AF65-F5344CB8AC3E}">
        <p14:creationId xmlns:p14="http://schemas.microsoft.com/office/powerpoint/2010/main" val="1640624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Psychology</a:t>
            </a:r>
          </a:p>
        </p:txBody>
      </p:sp>
      <p:sp>
        <p:nvSpPr>
          <p:cNvPr id="3" name="Content Placeholder 2"/>
          <p:cNvSpPr>
            <a:spLocks noGrp="1"/>
          </p:cNvSpPr>
          <p:nvPr>
            <p:ph sz="half" idx="1"/>
          </p:nvPr>
        </p:nvSpPr>
        <p:spPr>
          <a:xfrm>
            <a:off x="1052945" y="1874517"/>
            <a:ext cx="5004955" cy="4590938"/>
          </a:xfrm>
        </p:spPr>
        <p:txBody>
          <a:bodyPr>
            <a:normAutofit lnSpcReduction="10000"/>
          </a:bodyPr>
          <a:lstStyle/>
          <a:p>
            <a:r>
              <a:rPr lang="en-US" sz="2400" dirty="0"/>
              <a:t>In </a:t>
            </a:r>
            <a:r>
              <a:rPr lang="en-US" sz="2400" b="1" dirty="0"/>
              <a:t>social facilitation </a:t>
            </a:r>
            <a:r>
              <a:rPr lang="en-US" sz="2400" dirty="0"/>
              <a:t>(Triplett), presence of others arouses people, improving performance on easy or well-learned tasks but decreasing it on difficult ones. </a:t>
            </a:r>
          </a:p>
          <a:p>
            <a:pPr lvl="1"/>
            <a:r>
              <a:rPr lang="en-US" sz="2400" dirty="0"/>
              <a:t>Performance can also be hindered because the most likely, but not necessarily the correct response occurs.</a:t>
            </a:r>
          </a:p>
          <a:p>
            <a:pPr lvl="2"/>
            <a:r>
              <a:rPr lang="en-US" sz="2400" dirty="0"/>
              <a:t>Home town advantage</a:t>
            </a:r>
          </a:p>
          <a:p>
            <a:pPr lvl="2"/>
            <a:r>
              <a:rPr lang="en-US" sz="2400" dirty="0"/>
              <a:t>Crowding effect</a:t>
            </a:r>
          </a:p>
          <a:p>
            <a:endParaRPr lang="en-US" dirty="0"/>
          </a:p>
        </p:txBody>
      </p:sp>
      <p:sp>
        <p:nvSpPr>
          <p:cNvPr id="4" name="Content Placeholder 3"/>
          <p:cNvSpPr>
            <a:spLocks noGrp="1"/>
          </p:cNvSpPr>
          <p:nvPr>
            <p:ph sz="half" idx="2"/>
          </p:nvPr>
        </p:nvSpPr>
        <p:spPr>
          <a:xfrm>
            <a:off x="6629400" y="1593273"/>
            <a:ext cx="4800600" cy="3619500"/>
          </a:xfrm>
        </p:spPr>
        <p:txBody>
          <a:bodyPr>
            <a:normAutofit lnSpcReduction="10000"/>
          </a:bodyPr>
          <a:lstStyle/>
          <a:p>
            <a:r>
              <a:rPr lang="en-US" b="1" dirty="0"/>
              <a:t>Home team advantage</a:t>
            </a:r>
          </a:p>
          <a:p>
            <a:pPr lvl="1"/>
            <a:r>
              <a:rPr lang="en-US" dirty="0"/>
              <a:t>When others observe us, we perform well-learned tasks more quickly and accurately.</a:t>
            </a:r>
          </a:p>
          <a:p>
            <a:pPr lvl="1"/>
            <a:r>
              <a:rPr lang="en-US" dirty="0"/>
              <a:t>But on new and difficult tasks, performance is less quick and accurate.</a:t>
            </a:r>
            <a:endParaRPr lang="en-US" b="1" dirty="0"/>
          </a:p>
          <a:p>
            <a:endParaRPr lang="en-US" dirty="0"/>
          </a:p>
        </p:txBody>
      </p:sp>
      <p:pic>
        <p:nvPicPr>
          <p:cNvPr id="5" name="Picture 5" descr="MyersPsy8e_18U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233208" y="3795948"/>
            <a:ext cx="2083810" cy="28336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94105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Psychology</a:t>
            </a:r>
          </a:p>
        </p:txBody>
      </p:sp>
      <p:sp>
        <p:nvSpPr>
          <p:cNvPr id="3" name="Content Placeholder 2"/>
          <p:cNvSpPr>
            <a:spLocks noGrp="1"/>
          </p:cNvSpPr>
          <p:nvPr>
            <p:ph sz="half" idx="1"/>
          </p:nvPr>
        </p:nvSpPr>
        <p:spPr>
          <a:xfrm>
            <a:off x="1251678" y="1764145"/>
            <a:ext cx="4806222" cy="5246255"/>
          </a:xfrm>
        </p:spPr>
        <p:txBody>
          <a:bodyPr>
            <a:normAutofit fontScale="92500" lnSpcReduction="10000"/>
          </a:bodyPr>
          <a:lstStyle/>
          <a:p>
            <a:r>
              <a:rPr lang="en-US" sz="2400" b="1" dirty="0"/>
              <a:t>Social loafing </a:t>
            </a:r>
          </a:p>
          <a:p>
            <a:pPr lvl="1"/>
            <a:r>
              <a:rPr lang="en-US" sz="2400" dirty="0"/>
              <a:t>Tendency for people in a group to exert less effort when pooling their efforts toward attaining a common goal than when individually accountable</a:t>
            </a:r>
          </a:p>
          <a:p>
            <a:r>
              <a:rPr lang="en-US" sz="2400" b="1" dirty="0"/>
              <a:t>Causes</a:t>
            </a:r>
          </a:p>
          <a:p>
            <a:pPr lvl="1"/>
            <a:r>
              <a:rPr lang="en-US" sz="2400" dirty="0"/>
              <a:t>Acting as part of group and feeling less accountable</a:t>
            </a:r>
          </a:p>
          <a:p>
            <a:pPr lvl="1"/>
            <a:r>
              <a:rPr lang="en-US" sz="2400" dirty="0"/>
              <a:t>Feeling individual contribution does not matter</a:t>
            </a:r>
          </a:p>
          <a:p>
            <a:pPr lvl="1"/>
            <a:r>
              <a:rPr lang="en-US" sz="2400" dirty="0"/>
              <a:t>Taking advantage when there is lack of identification with group</a:t>
            </a:r>
          </a:p>
          <a:p>
            <a:endParaRPr lang="en-US" dirty="0"/>
          </a:p>
        </p:txBody>
      </p:sp>
      <p:pic>
        <p:nvPicPr>
          <p:cNvPr id="11266" name="Picture 2" descr="Image result for social loafin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569223" y="1874517"/>
            <a:ext cx="4163432" cy="277284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696364" y="4886036"/>
            <a:ext cx="4036291" cy="646331"/>
          </a:xfrm>
          <a:prstGeom prst="rect">
            <a:avLst/>
          </a:prstGeom>
          <a:noFill/>
        </p:spPr>
        <p:txBody>
          <a:bodyPr wrap="square" rtlCol="0">
            <a:spAutoFit/>
          </a:bodyPr>
          <a:lstStyle/>
          <a:p>
            <a:r>
              <a:rPr lang="en-US" dirty="0" smtClean="0"/>
              <a:t>There is always that one person in the group project that doesn’t do work</a:t>
            </a:r>
            <a:endParaRPr lang="en-US" dirty="0"/>
          </a:p>
        </p:txBody>
      </p:sp>
    </p:spTree>
    <p:extLst>
      <p:ext uri="{BB962C8B-B14F-4D97-AF65-F5344CB8AC3E}">
        <p14:creationId xmlns:p14="http://schemas.microsoft.com/office/powerpoint/2010/main" val="228905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Psychology</a:t>
            </a:r>
          </a:p>
        </p:txBody>
      </p:sp>
      <p:sp>
        <p:nvSpPr>
          <p:cNvPr id="3" name="Content Placeholder 2"/>
          <p:cNvSpPr>
            <a:spLocks noGrp="1"/>
          </p:cNvSpPr>
          <p:nvPr>
            <p:ph sz="half" idx="1"/>
          </p:nvPr>
        </p:nvSpPr>
        <p:spPr/>
        <p:txBody>
          <a:bodyPr/>
          <a:lstStyle/>
          <a:p>
            <a:r>
              <a:rPr lang="en-US" sz="2400" b="1" dirty="0"/>
              <a:t>Deindividuation</a:t>
            </a:r>
          </a:p>
          <a:p>
            <a:pPr lvl="1"/>
            <a:r>
              <a:rPr lang="en-US" sz="2400" dirty="0"/>
              <a:t>Involves loss of self-awareness and self-restraint occurring in group situations that foster arousal and anonymity</a:t>
            </a:r>
          </a:p>
          <a:p>
            <a:pPr lvl="1"/>
            <a:r>
              <a:rPr lang="en-US" sz="2400" dirty="0"/>
              <a:t>Thrives in many different settings</a:t>
            </a:r>
          </a:p>
          <a:p>
            <a:endParaRPr lang="en-US" dirty="0"/>
          </a:p>
        </p:txBody>
      </p:sp>
      <p:pic>
        <p:nvPicPr>
          <p:cNvPr id="13314" name="Picture 2" descr="Image result for trump protests violen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944673" y="1874517"/>
            <a:ext cx="5504377" cy="348139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019636" y="5624945"/>
            <a:ext cx="4027055" cy="369332"/>
          </a:xfrm>
          <a:prstGeom prst="rect">
            <a:avLst/>
          </a:prstGeom>
          <a:noFill/>
        </p:spPr>
        <p:txBody>
          <a:bodyPr wrap="square" rtlCol="0">
            <a:spAutoFit/>
          </a:bodyPr>
          <a:lstStyle/>
          <a:p>
            <a:r>
              <a:rPr lang="en-US" dirty="0" smtClean="0"/>
              <a:t>Violent Anti-Trump Rioters </a:t>
            </a:r>
            <a:endParaRPr lang="en-US" dirty="0"/>
          </a:p>
        </p:txBody>
      </p:sp>
    </p:spTree>
    <p:extLst>
      <p:ext uri="{BB962C8B-B14F-4D97-AF65-F5344CB8AC3E}">
        <p14:creationId xmlns:p14="http://schemas.microsoft.com/office/powerpoint/2010/main" val="3880086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Social Psychology</a:t>
            </a:r>
            <a:endParaRPr lang="en-US" dirty="0"/>
          </a:p>
        </p:txBody>
      </p:sp>
      <p:sp>
        <p:nvSpPr>
          <p:cNvPr id="5" name="Content Placeholder 4"/>
          <p:cNvSpPr>
            <a:spLocks noGrp="1"/>
          </p:cNvSpPr>
          <p:nvPr>
            <p:ph sz="half" idx="1"/>
          </p:nvPr>
        </p:nvSpPr>
        <p:spPr/>
        <p:txBody>
          <a:bodyPr/>
          <a:lstStyle/>
          <a:p>
            <a:r>
              <a:rPr lang="en-US" b="1" dirty="0"/>
              <a:t>Social psychology</a:t>
            </a:r>
          </a:p>
          <a:p>
            <a:pPr lvl="1"/>
            <a:r>
              <a:rPr lang="en-US" dirty="0"/>
              <a:t>Is the scientific study of how we think about, influence, and relate to one another</a:t>
            </a:r>
          </a:p>
          <a:p>
            <a:r>
              <a:rPr lang="en-US" b="1" dirty="0"/>
              <a:t>Social psychologists </a:t>
            </a:r>
          </a:p>
          <a:p>
            <a:pPr lvl="1"/>
            <a:r>
              <a:rPr lang="en-US" dirty="0"/>
              <a:t>Use scientific methods to study how people think about, influence, and relate to one another</a:t>
            </a:r>
          </a:p>
          <a:p>
            <a:pPr lvl="1"/>
            <a:r>
              <a:rPr lang="en-US" dirty="0"/>
              <a:t>Study the social influences that explain why the same person will act differently in different situations</a:t>
            </a:r>
          </a:p>
          <a:p>
            <a:endParaRPr lang="en-US" dirty="0"/>
          </a:p>
        </p:txBody>
      </p:sp>
      <p:pic>
        <p:nvPicPr>
          <p:cNvPr id="1026" name="Picture 2" descr="Image result for social psychology"/>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65382" y="2429164"/>
            <a:ext cx="5283668" cy="3053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5935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Psychology</a:t>
            </a:r>
          </a:p>
        </p:txBody>
      </p:sp>
      <p:sp>
        <p:nvSpPr>
          <p:cNvPr id="3" name="Content Placeholder 2"/>
          <p:cNvSpPr>
            <a:spLocks noGrp="1"/>
          </p:cNvSpPr>
          <p:nvPr>
            <p:ph sz="half" idx="1"/>
          </p:nvPr>
        </p:nvSpPr>
        <p:spPr/>
        <p:txBody>
          <a:bodyPr/>
          <a:lstStyle/>
          <a:p>
            <a:pPr marL="0" indent="0">
              <a:buNone/>
            </a:pPr>
            <a:r>
              <a:rPr lang="en-US" sz="2400" dirty="0"/>
              <a:t>G</a:t>
            </a:r>
            <a:r>
              <a:rPr lang="en-US" sz="2400" b="1" dirty="0"/>
              <a:t>roup polarization</a:t>
            </a:r>
            <a:endParaRPr lang="en-US" sz="2400" dirty="0"/>
          </a:p>
          <a:p>
            <a:pPr lvl="0"/>
            <a:r>
              <a:rPr lang="en-US" sz="2400" dirty="0"/>
              <a:t>Group discussions with like-minded others strengthen members’ prevailing beliefs and attitudes.</a:t>
            </a:r>
          </a:p>
          <a:p>
            <a:pPr lvl="0"/>
            <a:r>
              <a:rPr lang="en-US" sz="2400" dirty="0"/>
              <a:t>Internet communication magnifies this effect, for better and for worse</a:t>
            </a:r>
          </a:p>
          <a:p>
            <a:endParaRPr lang="en-US" dirty="0"/>
          </a:p>
        </p:txBody>
      </p:sp>
      <p:pic>
        <p:nvPicPr>
          <p:cNvPr id="5" name="Content Placeholder 4" descr="The figure is a line graph with two data sets. The data show that if a group is like-minded, discussion strengthens its prevailing opinions. &#10;Talking over racial issues increased prejudice in a high-prejudice group of high school students and decreased it in a low-prejudice group"/>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250576" y="808181"/>
            <a:ext cx="3540929" cy="3619500"/>
          </a:xfrm>
          <a:prstGeom prst="rect">
            <a:avLst/>
          </a:prstGeom>
        </p:spPr>
      </p:pic>
      <p:sp>
        <p:nvSpPr>
          <p:cNvPr id="7" name="Rectangle 6"/>
          <p:cNvSpPr/>
          <p:nvPr/>
        </p:nvSpPr>
        <p:spPr>
          <a:xfrm>
            <a:off x="7366076" y="4427681"/>
            <a:ext cx="4197851" cy="646331"/>
          </a:xfrm>
          <a:prstGeom prst="rect">
            <a:avLst/>
          </a:prstGeom>
        </p:spPr>
        <p:txBody>
          <a:bodyPr wrap="square">
            <a:spAutoFit/>
          </a:bodyPr>
          <a:lstStyle/>
          <a:p>
            <a:r>
              <a:rPr lang="en-US" dirty="0"/>
              <a:t>If a group is like-minded, discussion strengthens its prevailing opinions. </a:t>
            </a:r>
          </a:p>
        </p:txBody>
      </p:sp>
      <p:sp>
        <p:nvSpPr>
          <p:cNvPr id="8" name="Rectangle 7"/>
          <p:cNvSpPr/>
          <p:nvPr/>
        </p:nvSpPr>
        <p:spPr>
          <a:xfrm>
            <a:off x="7250576" y="5166836"/>
            <a:ext cx="4008582" cy="1477328"/>
          </a:xfrm>
          <a:prstGeom prst="rect">
            <a:avLst/>
          </a:prstGeom>
        </p:spPr>
        <p:txBody>
          <a:bodyPr wrap="square">
            <a:spAutoFit/>
          </a:bodyPr>
          <a:lstStyle/>
          <a:p>
            <a:r>
              <a:rPr lang="en-US" dirty="0"/>
              <a:t>Talking over racial issues increased prejudice in a high-prejudice group of high school students and decreased it in a low-prejudice group (Myers &amp; Bishop, 1970).</a:t>
            </a:r>
          </a:p>
        </p:txBody>
      </p:sp>
    </p:spTree>
    <p:extLst>
      <p:ext uri="{BB962C8B-B14F-4D97-AF65-F5344CB8AC3E}">
        <p14:creationId xmlns:p14="http://schemas.microsoft.com/office/powerpoint/2010/main" val="3702039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Psychology</a:t>
            </a:r>
          </a:p>
        </p:txBody>
      </p:sp>
      <p:sp>
        <p:nvSpPr>
          <p:cNvPr id="3" name="Content Placeholder 2"/>
          <p:cNvSpPr>
            <a:spLocks noGrp="1"/>
          </p:cNvSpPr>
          <p:nvPr>
            <p:ph sz="half" idx="1"/>
          </p:nvPr>
        </p:nvSpPr>
        <p:spPr/>
        <p:txBody>
          <a:bodyPr/>
          <a:lstStyle/>
          <a:p>
            <a:r>
              <a:rPr lang="en-US" sz="2400" b="1" dirty="0"/>
              <a:t>Groupthink</a:t>
            </a:r>
            <a:endParaRPr lang="en-US" sz="2400" dirty="0"/>
          </a:p>
          <a:p>
            <a:r>
              <a:rPr lang="en-US" sz="2400" dirty="0"/>
              <a:t>People are driven by a desire for harmony within a decision-making group, overriding realistic appraisal of alternatives.</a:t>
            </a:r>
          </a:p>
          <a:p>
            <a:endParaRPr lang="en-US" dirty="0"/>
          </a:p>
        </p:txBody>
      </p:sp>
      <p:pic>
        <p:nvPicPr>
          <p:cNvPr id="14338" name="Picture 2" descr="Image result for groupthink"/>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049655" y="2096655"/>
            <a:ext cx="3990109" cy="3990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424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Psychology</a:t>
            </a:r>
          </a:p>
        </p:txBody>
      </p:sp>
      <p:sp>
        <p:nvSpPr>
          <p:cNvPr id="3" name="Content Placeholder 2"/>
          <p:cNvSpPr>
            <a:spLocks noGrp="1"/>
          </p:cNvSpPr>
          <p:nvPr>
            <p:ph sz="half" idx="1"/>
          </p:nvPr>
        </p:nvSpPr>
        <p:spPr/>
        <p:txBody>
          <a:bodyPr/>
          <a:lstStyle/>
          <a:p>
            <a:pPr lvl="0"/>
            <a:r>
              <a:rPr lang="en-US" sz="2400" b="1" dirty="0"/>
              <a:t>Individual power</a:t>
            </a:r>
            <a:endParaRPr lang="en-US" sz="2400" dirty="0"/>
          </a:p>
          <a:p>
            <a:pPr lvl="0"/>
            <a:r>
              <a:rPr lang="en-US" sz="2400" dirty="0" smtClean="0"/>
              <a:t>Power </a:t>
            </a:r>
            <a:r>
              <a:rPr lang="en-US" sz="2400" dirty="0"/>
              <a:t>of the individual and the power of the situation interact.</a:t>
            </a:r>
          </a:p>
          <a:p>
            <a:pPr lvl="0"/>
            <a:r>
              <a:rPr lang="en-US" sz="2400" dirty="0"/>
              <a:t>A small minority that consistently expresses its views may sway the majority.</a:t>
            </a:r>
          </a:p>
          <a:p>
            <a:endParaRPr lang="en-US" dirty="0"/>
          </a:p>
        </p:txBody>
      </p:sp>
      <p:pic>
        <p:nvPicPr>
          <p:cNvPr id="15362" name="Picture 2" descr="Image result for malala quote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17548" y="2078182"/>
            <a:ext cx="5431502" cy="361520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130473" y="5905500"/>
            <a:ext cx="3463636" cy="369332"/>
          </a:xfrm>
          <a:prstGeom prst="rect">
            <a:avLst/>
          </a:prstGeom>
          <a:noFill/>
        </p:spPr>
        <p:txBody>
          <a:bodyPr wrap="square" rtlCol="0">
            <a:spAutoFit/>
          </a:bodyPr>
          <a:lstStyle/>
          <a:p>
            <a:r>
              <a:rPr lang="en-US" dirty="0" smtClean="0"/>
              <a:t>Malala</a:t>
            </a:r>
            <a:endParaRPr lang="en-US" dirty="0"/>
          </a:p>
        </p:txBody>
      </p:sp>
    </p:spTree>
    <p:extLst>
      <p:ext uri="{BB962C8B-B14F-4D97-AF65-F5344CB8AC3E}">
        <p14:creationId xmlns:p14="http://schemas.microsoft.com/office/powerpoint/2010/main" val="2074177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Psychology</a:t>
            </a:r>
          </a:p>
        </p:txBody>
      </p:sp>
      <p:sp>
        <p:nvSpPr>
          <p:cNvPr id="3" name="Content Placeholder 2"/>
          <p:cNvSpPr>
            <a:spLocks noGrp="1"/>
          </p:cNvSpPr>
          <p:nvPr>
            <p:ph sz="half" idx="1"/>
          </p:nvPr>
        </p:nvSpPr>
        <p:spPr>
          <a:xfrm>
            <a:off x="1251678" y="2286000"/>
            <a:ext cx="4806222" cy="4068618"/>
          </a:xfrm>
        </p:spPr>
        <p:txBody>
          <a:bodyPr>
            <a:normAutofit/>
          </a:bodyPr>
          <a:lstStyle/>
          <a:p>
            <a:pPr marL="0" indent="0">
              <a:buNone/>
            </a:pPr>
            <a:r>
              <a:rPr lang="en-US" sz="2400" b="1" dirty="0">
                <a:solidFill>
                  <a:schemeClr val="tx1"/>
                </a:solidFill>
              </a:rPr>
              <a:t>Social </a:t>
            </a:r>
            <a:r>
              <a:rPr lang="en-US" sz="2400" b="1" dirty="0" smtClean="0">
                <a:solidFill>
                  <a:schemeClr val="tx1"/>
                </a:solidFill>
              </a:rPr>
              <a:t>Psychology</a:t>
            </a:r>
          </a:p>
          <a:p>
            <a:pPr lvl="0"/>
            <a:r>
              <a:rPr lang="en-US" sz="2400" b="1" dirty="0">
                <a:solidFill>
                  <a:srgbClr val="000000"/>
                </a:solidFill>
              </a:rPr>
              <a:t>Prejudice</a:t>
            </a:r>
            <a:endParaRPr lang="en-US" sz="2400" dirty="0">
              <a:solidFill>
                <a:srgbClr val="000000"/>
              </a:solidFill>
            </a:endParaRPr>
          </a:p>
          <a:p>
            <a:pPr lvl="1"/>
            <a:r>
              <a:rPr lang="en-US" sz="2400" dirty="0">
                <a:solidFill>
                  <a:srgbClr val="000000"/>
                </a:solidFill>
              </a:rPr>
              <a:t>Means “prejudgment”</a:t>
            </a:r>
          </a:p>
          <a:p>
            <a:pPr lvl="1"/>
            <a:r>
              <a:rPr lang="en-US" sz="2400" dirty="0">
                <a:solidFill>
                  <a:srgbClr val="000000"/>
                </a:solidFill>
              </a:rPr>
              <a:t>Is an unjustified negative attitude toward some group and its members</a:t>
            </a:r>
          </a:p>
          <a:p>
            <a:pPr lvl="1"/>
            <a:r>
              <a:rPr lang="en-US" sz="2400" dirty="0">
                <a:solidFill>
                  <a:srgbClr val="000000"/>
                </a:solidFill>
              </a:rPr>
              <a:t>Often targets different cultural, ethnic, or gender group</a:t>
            </a:r>
          </a:p>
          <a:p>
            <a:endParaRPr lang="en-US" dirty="0"/>
          </a:p>
        </p:txBody>
      </p:sp>
      <p:pic>
        <p:nvPicPr>
          <p:cNvPr id="1026" name="Picture 2" descr="Image result for stereotype world map"/>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32500" y="1570182"/>
            <a:ext cx="5416550" cy="447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871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Psychology</a:t>
            </a:r>
          </a:p>
        </p:txBody>
      </p:sp>
      <p:sp>
        <p:nvSpPr>
          <p:cNvPr id="3" name="Content Placeholder 2"/>
          <p:cNvSpPr>
            <a:spLocks noGrp="1"/>
          </p:cNvSpPr>
          <p:nvPr>
            <p:ph sz="half" idx="1"/>
          </p:nvPr>
        </p:nvSpPr>
        <p:spPr/>
        <p:txBody>
          <a:bodyPr/>
          <a:lstStyle/>
          <a:p>
            <a:pPr lvl="0"/>
            <a:r>
              <a:rPr lang="en-US" sz="3200" b="1" dirty="0" smtClean="0">
                <a:solidFill>
                  <a:srgbClr val="000000"/>
                </a:solidFill>
              </a:rPr>
              <a:t>Prejudice Components</a:t>
            </a:r>
            <a:endParaRPr lang="en-US" sz="3200" dirty="0">
              <a:solidFill>
                <a:srgbClr val="000000"/>
              </a:solidFill>
            </a:endParaRPr>
          </a:p>
          <a:p>
            <a:pPr lvl="1"/>
            <a:r>
              <a:rPr lang="en-US" sz="3200" dirty="0">
                <a:solidFill>
                  <a:srgbClr val="000000"/>
                </a:solidFill>
              </a:rPr>
              <a:t>Beliefs</a:t>
            </a:r>
          </a:p>
          <a:p>
            <a:pPr lvl="1"/>
            <a:r>
              <a:rPr lang="en-US" sz="3200" dirty="0">
                <a:solidFill>
                  <a:srgbClr val="000000"/>
                </a:solidFill>
              </a:rPr>
              <a:t>Emotions</a:t>
            </a:r>
          </a:p>
          <a:p>
            <a:pPr lvl="1"/>
            <a:r>
              <a:rPr lang="en-US" sz="3200" dirty="0">
                <a:solidFill>
                  <a:srgbClr val="000000"/>
                </a:solidFill>
              </a:rPr>
              <a:t>Predispositions to action </a:t>
            </a:r>
            <a:br>
              <a:rPr lang="en-US" sz="3200" dirty="0">
                <a:solidFill>
                  <a:srgbClr val="000000"/>
                </a:solidFill>
              </a:rPr>
            </a:br>
            <a:r>
              <a:rPr lang="en-US" sz="3200" dirty="0">
                <a:solidFill>
                  <a:srgbClr val="000000"/>
                </a:solidFill>
              </a:rPr>
              <a:t>(to discriminate)</a:t>
            </a:r>
          </a:p>
          <a:p>
            <a:endParaRPr lang="en-US" dirty="0"/>
          </a:p>
        </p:txBody>
      </p:sp>
      <p:pic>
        <p:nvPicPr>
          <p:cNvPr id="2050" name="Picture 2" descr="Image result for stereotyp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788727" y="1835727"/>
            <a:ext cx="4334164" cy="4334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9831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Psychology</a:t>
            </a:r>
          </a:p>
        </p:txBody>
      </p:sp>
      <p:sp>
        <p:nvSpPr>
          <p:cNvPr id="3" name="Content Placeholder 2"/>
          <p:cNvSpPr>
            <a:spLocks noGrp="1"/>
          </p:cNvSpPr>
          <p:nvPr>
            <p:ph sz="half" idx="1"/>
          </p:nvPr>
        </p:nvSpPr>
        <p:spPr/>
        <p:txBody>
          <a:bodyPr>
            <a:normAutofit lnSpcReduction="10000"/>
          </a:bodyPr>
          <a:lstStyle/>
          <a:p>
            <a:r>
              <a:rPr lang="en-US" sz="2400" dirty="0"/>
              <a:t>Prejudice is a negative attitude</a:t>
            </a:r>
          </a:p>
          <a:p>
            <a:r>
              <a:rPr lang="en-US" sz="2400" dirty="0"/>
              <a:t>Discrimination is a negative behavior</a:t>
            </a:r>
            <a:r>
              <a:rPr lang="en-US" sz="2400" dirty="0" smtClean="0"/>
              <a:t>.</a:t>
            </a:r>
          </a:p>
          <a:p>
            <a:endParaRPr lang="en-US" dirty="0"/>
          </a:p>
          <a:p>
            <a:endParaRPr lang="en-US" dirty="0" smtClean="0"/>
          </a:p>
          <a:p>
            <a:r>
              <a:rPr lang="en-US" b="1" dirty="0" smtClean="0"/>
              <a:t>Explicit</a:t>
            </a:r>
            <a:r>
              <a:rPr lang="en-US" dirty="0" smtClean="0"/>
              <a:t> </a:t>
            </a:r>
            <a:r>
              <a:rPr lang="en-US" dirty="0"/>
              <a:t>prejudice in North America has decreased over time.</a:t>
            </a:r>
          </a:p>
          <a:p>
            <a:pPr lvl="1"/>
            <a:r>
              <a:rPr lang="en-US" dirty="0"/>
              <a:t>Support for all forms of racial contact, including interracial dating</a:t>
            </a:r>
          </a:p>
          <a:p>
            <a:endParaRPr lang="en-US" dirty="0"/>
          </a:p>
        </p:txBody>
      </p:sp>
      <p:pic>
        <p:nvPicPr>
          <p:cNvPr id="3074" name="Picture 2" descr="Image result for prejudice vs discrimination"/>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60851" y="2286000"/>
            <a:ext cx="5180716" cy="3246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533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Psychology</a:t>
            </a:r>
          </a:p>
        </p:txBody>
      </p:sp>
      <p:sp>
        <p:nvSpPr>
          <p:cNvPr id="3" name="Content Placeholder 2"/>
          <p:cNvSpPr>
            <a:spLocks noGrp="1"/>
          </p:cNvSpPr>
          <p:nvPr>
            <p:ph sz="half" idx="1"/>
          </p:nvPr>
        </p:nvSpPr>
        <p:spPr/>
        <p:txBody>
          <a:bodyPr/>
          <a:lstStyle/>
          <a:p>
            <a:r>
              <a:rPr lang="en-US" sz="2400" b="1" dirty="0"/>
              <a:t>Social roots of prejudice</a:t>
            </a:r>
          </a:p>
          <a:p>
            <a:pPr lvl="1"/>
            <a:r>
              <a:rPr lang="en-US" sz="2000" i="1" dirty="0"/>
              <a:t>Social inequalities</a:t>
            </a:r>
            <a:r>
              <a:rPr lang="en-US" sz="2000" dirty="0"/>
              <a:t>: Have often developed attitudes that justify status quo </a:t>
            </a:r>
          </a:p>
          <a:p>
            <a:pPr lvl="1"/>
            <a:r>
              <a:rPr lang="en-US" sz="2000" i="1" dirty="0"/>
              <a:t>Just-world phenomenon</a:t>
            </a:r>
            <a:r>
              <a:rPr lang="en-US" sz="2000" dirty="0"/>
              <a:t>: Good is rewarded and evil is punished.</a:t>
            </a:r>
          </a:p>
          <a:p>
            <a:pPr lvl="1"/>
            <a:r>
              <a:rPr lang="en-US" sz="2000" i="1" dirty="0"/>
              <a:t>Stereotypes</a:t>
            </a:r>
            <a:r>
              <a:rPr lang="en-US" sz="2000" dirty="0"/>
              <a:t>: Rationalize inequalities.</a:t>
            </a:r>
          </a:p>
          <a:p>
            <a:endParaRPr lang="en-US" dirty="0"/>
          </a:p>
        </p:txBody>
      </p:sp>
      <p:pic>
        <p:nvPicPr>
          <p:cNvPr id="4098" name="Picture 2" descr="Image result for just world phenomenon"/>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19020" y="2456874"/>
            <a:ext cx="5134767" cy="2872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2621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Psychology</a:t>
            </a:r>
          </a:p>
        </p:txBody>
      </p:sp>
      <p:sp>
        <p:nvSpPr>
          <p:cNvPr id="3" name="Content Placeholder 2"/>
          <p:cNvSpPr>
            <a:spLocks noGrp="1"/>
          </p:cNvSpPr>
          <p:nvPr>
            <p:ph sz="half" idx="1"/>
          </p:nvPr>
        </p:nvSpPr>
        <p:spPr/>
        <p:txBody>
          <a:bodyPr/>
          <a:lstStyle/>
          <a:p>
            <a:r>
              <a:rPr lang="en-US" b="1" dirty="0"/>
              <a:t>Groups</a:t>
            </a:r>
          </a:p>
          <a:p>
            <a:pPr lvl="1"/>
            <a:r>
              <a:rPr lang="en-US" dirty="0"/>
              <a:t>Through social identities people associate themselves with others.</a:t>
            </a:r>
          </a:p>
          <a:p>
            <a:pPr lvl="1"/>
            <a:r>
              <a:rPr lang="en-US" dirty="0"/>
              <a:t>Evolution prepares people to identify with a group</a:t>
            </a:r>
          </a:p>
          <a:p>
            <a:pPr marL="1085850" lvl="2">
              <a:buFont typeface="Arial"/>
              <a:buChar char="•"/>
            </a:pPr>
            <a:r>
              <a:rPr lang="en-US" sz="1800" dirty="0" err="1" smtClean="0"/>
              <a:t>Ingroup</a:t>
            </a:r>
            <a:r>
              <a:rPr lang="en-US" sz="1800" dirty="0" smtClean="0"/>
              <a:t>/Outgroup: </a:t>
            </a:r>
            <a:r>
              <a:rPr lang="en-US" sz="1800" dirty="0"/>
              <a:t>Social definition of who we are—and are not</a:t>
            </a:r>
          </a:p>
          <a:p>
            <a:pPr marL="1085850" lvl="2">
              <a:buFont typeface="Arial"/>
              <a:buChar char="•"/>
            </a:pPr>
            <a:r>
              <a:rPr lang="en-US" sz="1800" dirty="0" err="1"/>
              <a:t>Ingroup</a:t>
            </a:r>
            <a:r>
              <a:rPr lang="en-US" sz="1800" dirty="0"/>
              <a:t> bias: Favoring of our own group </a:t>
            </a:r>
          </a:p>
          <a:p>
            <a:endParaRPr lang="en-US" dirty="0"/>
          </a:p>
        </p:txBody>
      </p:sp>
      <p:pic>
        <p:nvPicPr>
          <p:cNvPr id="5122" name="Picture 2" descr="Image result for in group out group"/>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648450" y="2293644"/>
            <a:ext cx="4800600" cy="3604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8593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Psychology</a:t>
            </a:r>
          </a:p>
        </p:txBody>
      </p:sp>
      <p:sp>
        <p:nvSpPr>
          <p:cNvPr id="3" name="Content Placeholder 2"/>
          <p:cNvSpPr>
            <a:spLocks noGrp="1"/>
          </p:cNvSpPr>
          <p:nvPr>
            <p:ph sz="half" idx="1"/>
          </p:nvPr>
        </p:nvSpPr>
        <p:spPr/>
        <p:txBody>
          <a:bodyPr/>
          <a:lstStyle/>
          <a:p>
            <a:r>
              <a:rPr lang="en-US" b="1" dirty="0"/>
              <a:t>Scapegoat theory</a:t>
            </a:r>
          </a:p>
          <a:p>
            <a:pPr lvl="1"/>
            <a:r>
              <a:rPr lang="en-US" dirty="0"/>
              <a:t>Proposes that when things go wrong, finding someone to blame can provide an outlet for anger</a:t>
            </a:r>
          </a:p>
          <a:p>
            <a:r>
              <a:rPr lang="en-US" b="1" dirty="0"/>
              <a:t>Research evidence (Zimbardo)</a:t>
            </a:r>
          </a:p>
          <a:p>
            <a:pPr lvl="1"/>
            <a:r>
              <a:rPr lang="en-US" dirty="0"/>
              <a:t>Prejudice levels tend to be high among economically frustrated people</a:t>
            </a:r>
          </a:p>
          <a:p>
            <a:pPr lvl="1"/>
            <a:r>
              <a:rPr lang="en-US" dirty="0"/>
              <a:t>In experiments, a temporary frustration increases prejudice</a:t>
            </a:r>
          </a:p>
          <a:p>
            <a:endParaRPr lang="en-US" dirty="0"/>
          </a:p>
        </p:txBody>
      </p:sp>
      <p:pic>
        <p:nvPicPr>
          <p:cNvPr id="6146" name="Picture 2" descr="Image result for scapegoat theory psychology"/>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648450" y="2295525"/>
            <a:ext cx="4800600" cy="360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4893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Psychology</a:t>
            </a:r>
          </a:p>
        </p:txBody>
      </p:sp>
      <p:sp>
        <p:nvSpPr>
          <p:cNvPr id="3" name="Content Placeholder 2"/>
          <p:cNvSpPr>
            <a:spLocks noGrp="1"/>
          </p:cNvSpPr>
          <p:nvPr>
            <p:ph sz="half" idx="1"/>
          </p:nvPr>
        </p:nvSpPr>
        <p:spPr>
          <a:xfrm>
            <a:off x="1145309" y="1616364"/>
            <a:ext cx="4912591" cy="4793672"/>
          </a:xfrm>
        </p:spPr>
        <p:txBody>
          <a:bodyPr>
            <a:normAutofit/>
          </a:bodyPr>
          <a:lstStyle/>
          <a:p>
            <a:r>
              <a:rPr lang="en-US" b="1" dirty="0"/>
              <a:t>Implicit prejudice</a:t>
            </a:r>
          </a:p>
          <a:p>
            <a:pPr lvl="1"/>
            <a:r>
              <a:rPr lang="en-US" b="1" dirty="0"/>
              <a:t>Implicit racial associations</a:t>
            </a:r>
          </a:p>
          <a:p>
            <a:pPr lvl="2"/>
            <a:r>
              <a:rPr lang="en-US" dirty="0"/>
              <a:t>Implicit Association Tests results: Even people who deny racial prejudice may carry negative associations</a:t>
            </a:r>
          </a:p>
          <a:p>
            <a:pPr lvl="1"/>
            <a:r>
              <a:rPr lang="en-US" b="1" dirty="0"/>
              <a:t>Unconscious patronization</a:t>
            </a:r>
          </a:p>
          <a:p>
            <a:pPr lvl="2"/>
            <a:r>
              <a:rPr lang="en-US" dirty="0"/>
              <a:t>Lower expectations, inflated praise and insufficient criticism for minority student achievement</a:t>
            </a:r>
          </a:p>
          <a:p>
            <a:pPr lvl="1"/>
            <a:r>
              <a:rPr lang="en-US" b="1" dirty="0"/>
              <a:t>Race-influenced perceptions</a:t>
            </a:r>
          </a:p>
          <a:p>
            <a:pPr lvl="2"/>
            <a:r>
              <a:rPr lang="en-US" dirty="0"/>
              <a:t>Automatic racial bias</a:t>
            </a:r>
          </a:p>
          <a:p>
            <a:pPr lvl="1"/>
            <a:r>
              <a:rPr lang="en-US" b="1" dirty="0"/>
              <a:t>Reflexive bodily responses</a:t>
            </a:r>
          </a:p>
          <a:p>
            <a:pPr lvl="2"/>
            <a:r>
              <a:rPr lang="en-US" dirty="0"/>
              <a:t>Unconscious, selective responses when looking at faces</a:t>
            </a:r>
          </a:p>
        </p:txBody>
      </p:sp>
      <p:pic>
        <p:nvPicPr>
          <p:cNvPr id="7170" name="Picture 2" descr="Related imag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629400" y="1616364"/>
            <a:ext cx="4800600" cy="4230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5466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Psychology</a:t>
            </a:r>
          </a:p>
        </p:txBody>
      </p:sp>
      <p:sp>
        <p:nvSpPr>
          <p:cNvPr id="3" name="Content Placeholder 2"/>
          <p:cNvSpPr>
            <a:spLocks noGrp="1"/>
          </p:cNvSpPr>
          <p:nvPr>
            <p:ph sz="half" idx="1"/>
          </p:nvPr>
        </p:nvSpPr>
        <p:spPr>
          <a:xfrm>
            <a:off x="1062182" y="2285999"/>
            <a:ext cx="4995718" cy="4401127"/>
          </a:xfrm>
        </p:spPr>
        <p:txBody>
          <a:bodyPr>
            <a:normAutofit lnSpcReduction="10000"/>
          </a:bodyPr>
          <a:lstStyle/>
          <a:p>
            <a:r>
              <a:rPr lang="en-US" sz="2600" b="1" dirty="0" smtClean="0"/>
              <a:t>Social Thinking</a:t>
            </a:r>
          </a:p>
          <a:p>
            <a:r>
              <a:rPr lang="en-US" b="1" dirty="0"/>
              <a:t>When explaining others’ behavior, especially from an individualist Western cultural perspective</a:t>
            </a:r>
          </a:p>
          <a:p>
            <a:pPr lvl="1"/>
            <a:r>
              <a:rPr lang="en-US" dirty="0"/>
              <a:t>Fundamental attribution error committed by underestimating the influence of the situation and overestimating the effects of stable, enduring traits</a:t>
            </a:r>
          </a:p>
          <a:p>
            <a:pPr lvl="1"/>
            <a:r>
              <a:rPr lang="en-US" dirty="0"/>
              <a:t>Behavior more readily attributed to the influence of the situation</a:t>
            </a:r>
          </a:p>
          <a:p>
            <a:pPr lvl="1"/>
            <a:r>
              <a:rPr lang="en-US" dirty="0"/>
              <a:t>Explaining and attributing actions can have important real-life social and economic effects</a:t>
            </a:r>
          </a:p>
          <a:p>
            <a:endParaRPr lang="en-US" dirty="0"/>
          </a:p>
        </p:txBody>
      </p:sp>
      <p:pic>
        <p:nvPicPr>
          <p:cNvPr id="2054" name="Picture 6" descr="Image result for fundamental attribution error exampl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909887" y="3251201"/>
            <a:ext cx="5635568" cy="2890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50644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Psychology</a:t>
            </a:r>
          </a:p>
        </p:txBody>
      </p:sp>
      <p:sp>
        <p:nvSpPr>
          <p:cNvPr id="3" name="Content Placeholder 2"/>
          <p:cNvSpPr>
            <a:spLocks noGrp="1"/>
          </p:cNvSpPr>
          <p:nvPr>
            <p:ph idx="1"/>
          </p:nvPr>
        </p:nvSpPr>
        <p:spPr>
          <a:xfrm>
            <a:off x="1251678" y="1547092"/>
            <a:ext cx="10178322" cy="3593591"/>
          </a:xfrm>
        </p:spPr>
        <p:txBody>
          <a:bodyPr>
            <a:normAutofit/>
          </a:bodyPr>
          <a:lstStyle/>
          <a:p>
            <a:r>
              <a:rPr lang="en-US" sz="3200" b="1" dirty="0"/>
              <a:t>Forming categories</a:t>
            </a:r>
          </a:p>
          <a:p>
            <a:pPr lvl="1"/>
            <a:r>
              <a:rPr lang="en-US" sz="2800" dirty="0"/>
              <a:t>Humans categorize people by race: mixed-race people identified by minority identity</a:t>
            </a:r>
          </a:p>
          <a:p>
            <a:pPr lvl="1"/>
            <a:r>
              <a:rPr lang="en-US" sz="2800" dirty="0"/>
              <a:t>Similarities overestimated during categorization; creating “Us and They”</a:t>
            </a:r>
          </a:p>
          <a:p>
            <a:pPr lvl="1"/>
            <a:r>
              <a:rPr lang="en-US" sz="2800" dirty="0"/>
              <a:t>Overestimation also occurs; other-race effect or bias</a:t>
            </a:r>
          </a:p>
          <a:p>
            <a:endParaRPr lang="en-US" dirty="0"/>
          </a:p>
        </p:txBody>
      </p:sp>
      <p:pic>
        <p:nvPicPr>
          <p:cNvPr id="5" name="Content Placeholder 4" descr="THe figure shows six drawings of a woman's face. THe one on the left is 100 percent chinese, and the one on the right is 100 percent caucasian. The ones in the middle are combinations of the two."/>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1930401" y="4784436"/>
            <a:ext cx="8402038" cy="1967144"/>
          </a:xfrm>
          <a:prstGeom prst="rect">
            <a:avLst/>
          </a:prstGeom>
        </p:spPr>
      </p:pic>
    </p:spTree>
    <p:extLst>
      <p:ext uri="{BB962C8B-B14F-4D97-AF65-F5344CB8AC3E}">
        <p14:creationId xmlns:p14="http://schemas.microsoft.com/office/powerpoint/2010/main" val="30771548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Psychology</a:t>
            </a:r>
          </a:p>
        </p:txBody>
      </p:sp>
      <p:sp>
        <p:nvSpPr>
          <p:cNvPr id="3" name="Content Placeholder 2"/>
          <p:cNvSpPr>
            <a:spLocks noGrp="1"/>
          </p:cNvSpPr>
          <p:nvPr>
            <p:ph idx="1"/>
          </p:nvPr>
        </p:nvSpPr>
        <p:spPr>
          <a:xfrm>
            <a:off x="849745" y="1736436"/>
            <a:ext cx="10580255" cy="5190837"/>
          </a:xfrm>
        </p:spPr>
        <p:txBody>
          <a:bodyPr>
            <a:normAutofit fontScale="70000" lnSpcReduction="20000"/>
          </a:bodyPr>
          <a:lstStyle/>
          <a:p>
            <a:pPr marL="0" indent="0">
              <a:buNone/>
            </a:pPr>
            <a:r>
              <a:rPr lang="en-US" sz="3800" b="1" dirty="0"/>
              <a:t>The Biology of Aggression</a:t>
            </a:r>
            <a:endParaRPr lang="en-US" sz="3800" b="1" dirty="0" smtClean="0"/>
          </a:p>
          <a:p>
            <a:r>
              <a:rPr lang="en-US" sz="3400" b="1" dirty="0" smtClean="0"/>
              <a:t>Biology </a:t>
            </a:r>
            <a:r>
              <a:rPr lang="en-US" sz="3400" b="1" dirty="0"/>
              <a:t>influences aggression at three levels.</a:t>
            </a:r>
          </a:p>
          <a:p>
            <a:pPr lvl="1"/>
            <a:r>
              <a:rPr lang="en-US" sz="3400" i="1" dirty="0"/>
              <a:t>Genetic influences</a:t>
            </a:r>
          </a:p>
          <a:p>
            <a:pPr lvl="2"/>
            <a:r>
              <a:rPr lang="en-US" sz="3400" dirty="0"/>
              <a:t>Evidence from animal studies and twin studies; genetic Y chromosome genetic marker; MAOA gene</a:t>
            </a:r>
          </a:p>
          <a:p>
            <a:pPr lvl="2"/>
            <a:r>
              <a:rPr lang="en-US" sz="3400" dirty="0"/>
              <a:t>Alcohol associated with aggressive responses to frustration</a:t>
            </a:r>
          </a:p>
          <a:p>
            <a:pPr lvl="1"/>
            <a:r>
              <a:rPr lang="en-US" sz="3400" i="1" dirty="0"/>
              <a:t>Neural influences</a:t>
            </a:r>
          </a:p>
          <a:p>
            <a:pPr lvl="2"/>
            <a:r>
              <a:rPr lang="en-US" sz="3400" i="1" dirty="0"/>
              <a:t>Neural systems facilitate or inhibit aggression when provoked</a:t>
            </a:r>
          </a:p>
          <a:p>
            <a:pPr lvl="2"/>
            <a:r>
              <a:rPr lang="en-US" sz="3400" i="1" dirty="0"/>
              <a:t>Aggression more likely to occur with frontal lobe damage</a:t>
            </a:r>
            <a:endParaRPr lang="en-US" sz="3400" dirty="0"/>
          </a:p>
          <a:p>
            <a:pPr lvl="1"/>
            <a:r>
              <a:rPr lang="en-US" sz="3400" i="1" dirty="0"/>
              <a:t>Biochemical influences</a:t>
            </a:r>
          </a:p>
          <a:p>
            <a:pPr lvl="2"/>
            <a:r>
              <a:rPr lang="en-US" sz="3400" dirty="0"/>
              <a:t>Testosterone linked with irritability, assertiveness, impulsiveness, and low tolerance for frustration; alcohol effect</a:t>
            </a:r>
          </a:p>
          <a:p>
            <a:endParaRPr lang="en-US" dirty="0"/>
          </a:p>
        </p:txBody>
      </p:sp>
    </p:spTree>
    <p:extLst>
      <p:ext uri="{BB962C8B-B14F-4D97-AF65-F5344CB8AC3E}">
        <p14:creationId xmlns:p14="http://schemas.microsoft.com/office/powerpoint/2010/main" val="10464452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Psychology</a:t>
            </a:r>
          </a:p>
        </p:txBody>
      </p:sp>
      <p:sp>
        <p:nvSpPr>
          <p:cNvPr id="3" name="Content Placeholder 2"/>
          <p:cNvSpPr>
            <a:spLocks noGrp="1"/>
          </p:cNvSpPr>
          <p:nvPr>
            <p:ph sz="half" idx="1"/>
          </p:nvPr>
        </p:nvSpPr>
        <p:spPr>
          <a:xfrm>
            <a:off x="1099127" y="1874517"/>
            <a:ext cx="4958773" cy="4030983"/>
          </a:xfrm>
        </p:spPr>
        <p:txBody>
          <a:bodyPr>
            <a:normAutofit fontScale="92500" lnSpcReduction="10000"/>
          </a:bodyPr>
          <a:lstStyle/>
          <a:p>
            <a:pPr marL="0" indent="0">
              <a:buNone/>
            </a:pPr>
            <a:r>
              <a:rPr lang="en-US" sz="2200" b="1" dirty="0"/>
              <a:t>Psychological and Social-Cultural Factors in </a:t>
            </a:r>
            <a:r>
              <a:rPr lang="en-US" sz="2200" b="1" dirty="0" smtClean="0"/>
              <a:t>Aggression</a:t>
            </a:r>
          </a:p>
          <a:p>
            <a:r>
              <a:rPr lang="en-US" b="1" dirty="0" smtClean="0"/>
              <a:t>Adversive </a:t>
            </a:r>
            <a:r>
              <a:rPr lang="en-US" b="1" dirty="0"/>
              <a:t>events</a:t>
            </a:r>
          </a:p>
          <a:p>
            <a:pPr lvl="1"/>
            <a:r>
              <a:rPr lang="en-US" i="1" dirty="0"/>
              <a:t>Frustration-aggression principle</a:t>
            </a:r>
            <a:r>
              <a:rPr lang="en-US" dirty="0"/>
              <a:t>: Frustration creates anger, which can spark aggression </a:t>
            </a:r>
          </a:p>
          <a:p>
            <a:r>
              <a:rPr lang="en-US" b="1" dirty="0"/>
              <a:t>Other anger triggers</a:t>
            </a:r>
          </a:p>
          <a:p>
            <a:pPr lvl="1"/>
            <a:r>
              <a:rPr lang="en-US" dirty="0"/>
              <a:t>Hot temperatures, physical pain, personal insults, foul odors, cigarette smoke, crowding, and a host of others</a:t>
            </a:r>
          </a:p>
          <a:p>
            <a:pPr lvl="1"/>
            <a:r>
              <a:rPr lang="en-US" dirty="0"/>
              <a:t>Previous reinforcement for aggressive behavior, observing an aggressive role model, and poor self-control</a:t>
            </a:r>
          </a:p>
          <a:p>
            <a:endParaRPr lang="en-US" dirty="0"/>
          </a:p>
        </p:txBody>
      </p:sp>
      <p:pic>
        <p:nvPicPr>
          <p:cNvPr id="8194" name="Picture 2" descr="Image result for frustration aggression principle exampl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648450" y="2295525"/>
            <a:ext cx="4800600" cy="360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9463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Psychology</a:t>
            </a:r>
          </a:p>
        </p:txBody>
      </p:sp>
      <p:sp>
        <p:nvSpPr>
          <p:cNvPr id="3" name="Content Placeholder 2"/>
          <p:cNvSpPr>
            <a:spLocks noGrp="1"/>
          </p:cNvSpPr>
          <p:nvPr>
            <p:ph sz="half" idx="1"/>
          </p:nvPr>
        </p:nvSpPr>
        <p:spPr/>
        <p:txBody>
          <a:bodyPr/>
          <a:lstStyle/>
          <a:p>
            <a:pPr marL="0" indent="0">
              <a:buNone/>
            </a:pPr>
            <a:r>
              <a:rPr lang="en-US" b="1" dirty="0"/>
              <a:t>Psychological and Social-Cultural Factors in Aggression</a:t>
            </a:r>
            <a:endParaRPr lang="en-US" b="1" dirty="0" smtClean="0"/>
          </a:p>
          <a:p>
            <a:r>
              <a:rPr lang="en-US" dirty="0" smtClean="0"/>
              <a:t>Media </a:t>
            </a:r>
            <a:r>
              <a:rPr lang="en-US" dirty="0"/>
              <a:t>portrayals of violence provide social scripts that children learn to follow.</a:t>
            </a:r>
          </a:p>
          <a:p>
            <a:r>
              <a:rPr lang="en-US" dirty="0"/>
              <a:t>Viewing sexual violence contributes to greater aggression toward women. </a:t>
            </a:r>
          </a:p>
          <a:p>
            <a:r>
              <a:rPr lang="en-US" dirty="0"/>
              <a:t>Playing violent video games increases aggressive thoughts, emotions, and behaviors</a:t>
            </a:r>
          </a:p>
        </p:txBody>
      </p:sp>
      <p:pic>
        <p:nvPicPr>
          <p:cNvPr id="9218" name="Picture 2" descr="Image result for media portrayal of violenc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225309" y="1872433"/>
            <a:ext cx="5121683" cy="4033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8591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Psychology</a:t>
            </a:r>
          </a:p>
        </p:txBody>
      </p:sp>
      <p:sp>
        <p:nvSpPr>
          <p:cNvPr id="3" name="Content Placeholder 2"/>
          <p:cNvSpPr>
            <a:spLocks noGrp="1"/>
          </p:cNvSpPr>
          <p:nvPr>
            <p:ph sz="half" idx="1"/>
          </p:nvPr>
        </p:nvSpPr>
        <p:spPr>
          <a:xfrm>
            <a:off x="979055" y="2286000"/>
            <a:ext cx="5078845" cy="4410364"/>
          </a:xfrm>
        </p:spPr>
        <p:txBody>
          <a:bodyPr>
            <a:normAutofit/>
          </a:bodyPr>
          <a:lstStyle/>
          <a:p>
            <a:r>
              <a:rPr lang="en-US" dirty="0"/>
              <a:t>Psychological and Social-Cultural Influences </a:t>
            </a:r>
            <a:r>
              <a:rPr lang="en-US" dirty="0" smtClean="0"/>
              <a:t>on Aggression</a:t>
            </a:r>
          </a:p>
          <a:p>
            <a:pPr marL="0" indent="0">
              <a:buNone/>
            </a:pPr>
            <a:r>
              <a:rPr lang="en-US" b="1" dirty="0"/>
              <a:t>Do violent video games teach social scripts for violence?</a:t>
            </a:r>
          </a:p>
          <a:p>
            <a:r>
              <a:rPr lang="en-US" dirty="0"/>
              <a:t>Nearly 400 studies of 130,000 people suggest video games can prime aggressive thoughts, decrease empathy, and increase aggression.</a:t>
            </a:r>
          </a:p>
          <a:p>
            <a:r>
              <a:rPr lang="en-US" dirty="0"/>
              <a:t>Some researchers dispute this finding and note other factors: Depression, family violence, and peer influence.</a:t>
            </a:r>
          </a:p>
          <a:p>
            <a:endParaRPr lang="en-US" dirty="0"/>
          </a:p>
        </p:txBody>
      </p:sp>
      <p:pic>
        <p:nvPicPr>
          <p:cNvPr id="5" name="Content Placeholder 4"/>
          <p:cNvPicPr>
            <a:picLocks noGrp="1" noChangeAspect="1"/>
          </p:cNvPicPr>
          <p:nvPr>
            <p:ph sz="half" idx="2"/>
          </p:nvPr>
        </p:nvPicPr>
        <p:blipFill>
          <a:blip r:embed="rId2"/>
          <a:stretch>
            <a:fillRect/>
          </a:stretch>
        </p:blipFill>
        <p:spPr>
          <a:xfrm>
            <a:off x="7330930" y="1128451"/>
            <a:ext cx="2733675" cy="2552700"/>
          </a:xfrm>
          <a:prstGeom prst="rect">
            <a:avLst/>
          </a:prstGeom>
        </p:spPr>
      </p:pic>
      <p:sp>
        <p:nvSpPr>
          <p:cNvPr id="6" name="Rectangle 5"/>
          <p:cNvSpPr/>
          <p:nvPr/>
        </p:nvSpPr>
        <p:spPr>
          <a:xfrm>
            <a:off x="6758131" y="3834042"/>
            <a:ext cx="4270088" cy="2862322"/>
          </a:xfrm>
          <a:prstGeom prst="rect">
            <a:avLst/>
          </a:prstGeom>
        </p:spPr>
        <p:txBody>
          <a:bodyPr wrap="square">
            <a:spAutoFit/>
          </a:bodyPr>
          <a:lstStyle/>
          <a:p>
            <a:pPr marL="171450" indent="-171450">
              <a:buFont typeface="Arial"/>
              <a:buChar char="•"/>
            </a:pPr>
            <a:r>
              <a:rPr lang="en-US" dirty="0">
                <a:latin typeface="Arial" charset="0"/>
                <a:ea typeface="ＭＳ Ｐゴシック" charset="0"/>
                <a:cs typeface="Arial" charset="0"/>
              </a:rPr>
              <a:t>As a player of first-person shooter games, </a:t>
            </a:r>
            <a:r>
              <a:rPr lang="en-US" dirty="0" err="1">
                <a:latin typeface="Arial" charset="0"/>
                <a:ea typeface="ＭＳ Ｐゴシック" charset="0"/>
                <a:cs typeface="Arial" charset="0"/>
              </a:rPr>
              <a:t>Breivik</a:t>
            </a:r>
            <a:r>
              <a:rPr lang="en-US" dirty="0">
                <a:latin typeface="Arial" charset="0"/>
                <a:ea typeface="ＭＳ Ｐゴシック" charset="0"/>
                <a:cs typeface="Arial" charset="0"/>
              </a:rPr>
              <a:t> stirred debate when he commented that “I see MW2 [Modern Warfare 2] more as a part of my training-simulation than anything else.”  Did his violent game playing contribute to his violence, or was it a mere coincidental association? To explore such questions,  psychologists experiment.</a:t>
            </a:r>
          </a:p>
        </p:txBody>
      </p:sp>
    </p:spTree>
    <p:extLst>
      <p:ext uri="{BB962C8B-B14F-4D97-AF65-F5344CB8AC3E}">
        <p14:creationId xmlns:p14="http://schemas.microsoft.com/office/powerpoint/2010/main" val="31665886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Psychology</a:t>
            </a:r>
          </a:p>
        </p:txBody>
      </p:sp>
      <p:sp>
        <p:nvSpPr>
          <p:cNvPr id="3" name="Content Placeholder 2"/>
          <p:cNvSpPr>
            <a:spLocks noGrp="1"/>
          </p:cNvSpPr>
          <p:nvPr>
            <p:ph sz="half" idx="1"/>
          </p:nvPr>
        </p:nvSpPr>
        <p:spPr>
          <a:xfrm>
            <a:off x="1136073" y="2286000"/>
            <a:ext cx="4921827" cy="3902364"/>
          </a:xfrm>
        </p:spPr>
        <p:txBody>
          <a:bodyPr>
            <a:normAutofit/>
          </a:bodyPr>
          <a:lstStyle/>
          <a:p>
            <a:pPr marL="0" indent="0">
              <a:buNone/>
            </a:pPr>
            <a:r>
              <a:rPr lang="en-US" sz="2800" b="1" dirty="0"/>
              <a:t>Prosocial </a:t>
            </a:r>
            <a:r>
              <a:rPr lang="en-US" sz="2800" b="1" dirty="0" smtClean="0"/>
              <a:t>Relations</a:t>
            </a:r>
          </a:p>
          <a:p>
            <a:pPr>
              <a:buFont typeface="Arial"/>
              <a:buChar char="•"/>
            </a:pPr>
            <a:r>
              <a:rPr lang="en-US" sz="2800" b="1" dirty="0"/>
              <a:t>Psychology of attraction</a:t>
            </a:r>
          </a:p>
          <a:p>
            <a:pPr lvl="1">
              <a:buFont typeface="Arial"/>
              <a:buChar char="•"/>
            </a:pPr>
            <a:r>
              <a:rPr lang="en-US" sz="2800" dirty="0"/>
              <a:t>Proximity (mere exposure effect)</a:t>
            </a:r>
          </a:p>
          <a:p>
            <a:pPr lvl="1">
              <a:buFont typeface="Arial"/>
              <a:buChar char="•"/>
            </a:pPr>
            <a:r>
              <a:rPr lang="en-US" sz="2800" dirty="0"/>
              <a:t>Physical attractiveness</a:t>
            </a:r>
          </a:p>
          <a:p>
            <a:pPr lvl="1">
              <a:buFont typeface="Arial"/>
              <a:buChar char="•"/>
            </a:pPr>
            <a:r>
              <a:rPr lang="en-US" sz="2800" dirty="0"/>
              <a:t>Similarity of attitudes and interests</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01084" y="1257578"/>
            <a:ext cx="4428915" cy="1786756"/>
          </a:xfrm>
          <a:prstGeom prst="rect">
            <a:avLst/>
          </a:prstGeom>
        </p:spPr>
      </p:pic>
      <p:sp>
        <p:nvSpPr>
          <p:cNvPr id="6" name="Rectangle 5"/>
          <p:cNvSpPr/>
          <p:nvPr/>
        </p:nvSpPr>
        <p:spPr>
          <a:xfrm>
            <a:off x="7001085" y="3044334"/>
            <a:ext cx="4331699" cy="369332"/>
          </a:xfrm>
          <a:prstGeom prst="rect">
            <a:avLst/>
          </a:prstGeom>
        </p:spPr>
        <p:txBody>
          <a:bodyPr wrap="none">
            <a:spAutoFit/>
          </a:bodyPr>
          <a:lstStyle/>
          <a:p>
            <a:r>
              <a:rPr lang="en-US" dirty="0"/>
              <a:t>WHAT DO WE MEAN BY “ATTRACTIVE”?</a:t>
            </a:r>
          </a:p>
        </p:txBody>
      </p:sp>
      <p:pic>
        <p:nvPicPr>
          <p:cNvPr id="10242" name="Picture 2" descr="Image result for mere exposure effe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1085" y="3661109"/>
            <a:ext cx="4590551" cy="2658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4486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Psychology</a:t>
            </a:r>
          </a:p>
        </p:txBody>
      </p:sp>
      <p:sp>
        <p:nvSpPr>
          <p:cNvPr id="3" name="Content Placeholder 2"/>
          <p:cNvSpPr>
            <a:spLocks noGrp="1"/>
          </p:cNvSpPr>
          <p:nvPr>
            <p:ph sz="half" idx="1"/>
          </p:nvPr>
        </p:nvSpPr>
        <p:spPr>
          <a:xfrm>
            <a:off x="1496291" y="2286000"/>
            <a:ext cx="4793673" cy="3791527"/>
          </a:xfrm>
        </p:spPr>
        <p:txBody>
          <a:bodyPr>
            <a:normAutofit fontScale="85000" lnSpcReduction="10000"/>
          </a:bodyPr>
          <a:lstStyle/>
          <a:p>
            <a:pPr>
              <a:buFont typeface="Arial"/>
              <a:buChar char="•"/>
            </a:pPr>
            <a:r>
              <a:rPr lang="en-US" sz="2800" b="1" dirty="0"/>
              <a:t>Modern matchmaking</a:t>
            </a:r>
          </a:p>
          <a:p>
            <a:pPr lvl="1">
              <a:buFont typeface="Arial"/>
              <a:buChar char="•"/>
            </a:pPr>
            <a:r>
              <a:rPr lang="en-US" sz="2800" dirty="0"/>
              <a:t>Internet-formed friendships and romantic relationships are on average slightly more likely to last and be satisfying.</a:t>
            </a:r>
          </a:p>
          <a:p>
            <a:pPr lvl="1">
              <a:buFont typeface="Arial"/>
              <a:buChar char="•"/>
            </a:pPr>
            <a:r>
              <a:rPr lang="en-US" sz="2800" dirty="0"/>
              <a:t>Nearly a quarter of heterosexual and two-thirds of same-sex couples met online.</a:t>
            </a:r>
          </a:p>
          <a:p>
            <a:endParaRPr lang="en-US" dirty="0"/>
          </a:p>
        </p:txBody>
      </p:sp>
      <p:pic>
        <p:nvPicPr>
          <p:cNvPr id="11266" name="Picture 2" descr="Image result for dating app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652743" y="2286000"/>
            <a:ext cx="4792014"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0746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Psychology</a:t>
            </a:r>
          </a:p>
        </p:txBody>
      </p:sp>
      <p:sp>
        <p:nvSpPr>
          <p:cNvPr id="3" name="Content Placeholder 2"/>
          <p:cNvSpPr>
            <a:spLocks noGrp="1"/>
          </p:cNvSpPr>
          <p:nvPr>
            <p:ph sz="half" idx="1"/>
          </p:nvPr>
        </p:nvSpPr>
        <p:spPr/>
        <p:txBody>
          <a:bodyPr/>
          <a:lstStyle/>
          <a:p>
            <a:pPr>
              <a:buFont typeface="Arial"/>
              <a:buChar char="•"/>
            </a:pPr>
            <a:r>
              <a:rPr lang="en-US" sz="2800" b="1" dirty="0"/>
              <a:t>Speed-dating</a:t>
            </a:r>
          </a:p>
          <a:p>
            <a:pPr lvl="1">
              <a:buFont typeface="Arial"/>
              <a:buChar char="•"/>
            </a:pPr>
            <a:r>
              <a:rPr lang="en-US" sz="2800" dirty="0"/>
              <a:t>Men are more transparent.</a:t>
            </a:r>
          </a:p>
          <a:p>
            <a:pPr lvl="1">
              <a:buFont typeface="Arial"/>
              <a:buChar char="•"/>
            </a:pPr>
            <a:r>
              <a:rPr lang="en-US" sz="2800" dirty="0"/>
              <a:t>Choices may be more superficial.</a:t>
            </a:r>
          </a:p>
          <a:p>
            <a:pPr lvl="1">
              <a:buFont typeface="Arial"/>
              <a:buChar char="•"/>
            </a:pPr>
            <a:r>
              <a:rPr lang="en-US" sz="2800" dirty="0"/>
              <a:t>Women are more choosy than men.</a:t>
            </a:r>
          </a:p>
          <a:p>
            <a:endParaRPr lang="en-US" dirty="0"/>
          </a:p>
        </p:txBody>
      </p:sp>
      <p:pic>
        <p:nvPicPr>
          <p:cNvPr id="12290" name="Picture 2" descr="Image result for speed datin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83295" y="2429165"/>
            <a:ext cx="5365755" cy="3015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69256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Psychology</a:t>
            </a:r>
          </a:p>
        </p:txBody>
      </p:sp>
      <p:sp>
        <p:nvSpPr>
          <p:cNvPr id="3" name="Content Placeholder 2"/>
          <p:cNvSpPr>
            <a:spLocks noGrp="1"/>
          </p:cNvSpPr>
          <p:nvPr>
            <p:ph sz="half" idx="1"/>
          </p:nvPr>
        </p:nvSpPr>
        <p:spPr/>
        <p:txBody>
          <a:bodyPr/>
          <a:lstStyle/>
          <a:p>
            <a:r>
              <a:rPr lang="en-US" b="1" dirty="0"/>
              <a:t>Passionate love</a:t>
            </a:r>
          </a:p>
          <a:p>
            <a:pPr lvl="1"/>
            <a:r>
              <a:rPr lang="en-US" dirty="0"/>
              <a:t>Two-factor theory of emotion</a:t>
            </a:r>
          </a:p>
          <a:p>
            <a:pPr lvl="2"/>
            <a:r>
              <a:rPr lang="en-US" dirty="0"/>
              <a:t>Emotions have two ingredients—physical arousal and cognitive appraisal.</a:t>
            </a:r>
          </a:p>
          <a:p>
            <a:pPr lvl="2"/>
            <a:r>
              <a:rPr lang="en-US" dirty="0"/>
              <a:t>Arousal from any source can enhance an emotion, depending on how we interpret and label the arousal.</a:t>
            </a:r>
          </a:p>
          <a:p>
            <a:pPr lvl="1"/>
            <a:r>
              <a:rPr lang="en-US" dirty="0"/>
              <a:t>Sexual desire + a growing attachment = the passion of romantic love </a:t>
            </a:r>
            <a:endParaRPr lang="en-US" dirty="0" smtClean="0"/>
          </a:p>
          <a:p>
            <a:pPr lvl="1"/>
            <a:r>
              <a:rPr lang="en-US" dirty="0"/>
              <a:t>Passionate love seldom endures</a:t>
            </a:r>
          </a:p>
          <a:p>
            <a:endParaRPr lang="en-US" dirty="0"/>
          </a:p>
        </p:txBody>
      </p:sp>
      <p:sp>
        <p:nvSpPr>
          <p:cNvPr id="4" name="Content Placeholder 3"/>
          <p:cNvSpPr>
            <a:spLocks noGrp="1"/>
          </p:cNvSpPr>
          <p:nvPr>
            <p:ph sz="half" idx="2"/>
          </p:nvPr>
        </p:nvSpPr>
        <p:spPr/>
        <p:txBody>
          <a:bodyPr/>
          <a:lstStyle/>
          <a:p>
            <a:r>
              <a:rPr lang="en-US" b="1" dirty="0"/>
              <a:t>Companionate </a:t>
            </a:r>
            <a:r>
              <a:rPr lang="en-US" b="1" dirty="0" smtClean="0"/>
              <a:t>love</a:t>
            </a:r>
            <a:endParaRPr lang="en-US" dirty="0"/>
          </a:p>
          <a:p>
            <a:pPr lvl="1"/>
            <a:r>
              <a:rPr lang="en-US" dirty="0"/>
              <a:t>Passion-fed hormones (testosterone) give way to oxytocin that supports feelings of trust, calmness, and bonding</a:t>
            </a:r>
          </a:p>
          <a:p>
            <a:pPr lvl="1"/>
            <a:r>
              <a:rPr lang="en-US" dirty="0"/>
              <a:t>Attraction and sexual desire endure, without obsession of early-stage marriage</a:t>
            </a:r>
          </a:p>
          <a:p>
            <a:pPr lvl="1"/>
            <a:r>
              <a:rPr lang="en-US" dirty="0"/>
              <a:t>Equity is important key to satisfying and enduring relationship</a:t>
            </a:r>
          </a:p>
          <a:p>
            <a:pPr lvl="1"/>
            <a:r>
              <a:rPr lang="en-US" dirty="0"/>
              <a:t>Self-disclosure deepens intimacy</a:t>
            </a:r>
          </a:p>
          <a:p>
            <a:endParaRPr lang="en-US" dirty="0"/>
          </a:p>
        </p:txBody>
      </p:sp>
    </p:spTree>
    <p:extLst>
      <p:ext uri="{BB962C8B-B14F-4D97-AF65-F5344CB8AC3E}">
        <p14:creationId xmlns:p14="http://schemas.microsoft.com/office/powerpoint/2010/main" val="15550271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Psychology</a:t>
            </a:r>
          </a:p>
        </p:txBody>
      </p:sp>
      <p:sp>
        <p:nvSpPr>
          <p:cNvPr id="3" name="Content Placeholder 2"/>
          <p:cNvSpPr>
            <a:spLocks noGrp="1"/>
          </p:cNvSpPr>
          <p:nvPr>
            <p:ph sz="half" idx="1"/>
          </p:nvPr>
        </p:nvSpPr>
        <p:spPr>
          <a:xfrm>
            <a:off x="1173018" y="1662545"/>
            <a:ext cx="4884882" cy="4784437"/>
          </a:xfrm>
        </p:spPr>
        <p:txBody>
          <a:bodyPr>
            <a:normAutofit/>
          </a:bodyPr>
          <a:lstStyle/>
          <a:p>
            <a:r>
              <a:rPr lang="en-US" b="1" dirty="0"/>
              <a:t>Altruism</a:t>
            </a:r>
            <a:r>
              <a:rPr lang="en-US" dirty="0"/>
              <a:t> is an unselfish concern for the welfare of others.</a:t>
            </a:r>
          </a:p>
          <a:p>
            <a:pPr lvl="1"/>
            <a:r>
              <a:rPr lang="en-US" dirty="0"/>
              <a:t>People are most likely to help when they notice an incident, interpret it as an emergency, and assume responsibility for helping (Darley and colleagues). </a:t>
            </a:r>
          </a:p>
          <a:p>
            <a:pPr lvl="1"/>
            <a:r>
              <a:rPr lang="en-US" dirty="0"/>
              <a:t>Odds for being helped are also increased if the person appears to deserve help or is a women.</a:t>
            </a:r>
          </a:p>
          <a:p>
            <a:pPr lvl="1"/>
            <a:r>
              <a:rPr lang="en-US" dirty="0"/>
              <a:t>Similarity to self, unhurried or in a good mood, feeling guilty, focused on others and not preoccupied also raises likelihood of being helped.</a:t>
            </a:r>
          </a:p>
          <a:p>
            <a:endParaRPr lang="en-US" dirty="0"/>
          </a:p>
        </p:txBody>
      </p:sp>
      <p:pic>
        <p:nvPicPr>
          <p:cNvPr id="13314" name="Picture 2" descr="Image result for altruism exampl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629400" y="2064615"/>
            <a:ext cx="4800600" cy="360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203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Psychology</a:t>
            </a:r>
          </a:p>
        </p:txBody>
      </p:sp>
      <p:sp>
        <p:nvSpPr>
          <p:cNvPr id="3" name="Content Placeholder 2"/>
          <p:cNvSpPr>
            <a:spLocks noGrp="1"/>
          </p:cNvSpPr>
          <p:nvPr>
            <p:ph sz="half" idx="1"/>
          </p:nvPr>
        </p:nvSpPr>
        <p:spPr>
          <a:xfrm>
            <a:off x="1025236" y="2286000"/>
            <a:ext cx="5032664" cy="4068618"/>
          </a:xfrm>
        </p:spPr>
        <p:txBody>
          <a:bodyPr>
            <a:normAutofit fontScale="92500" lnSpcReduction="20000"/>
          </a:bodyPr>
          <a:lstStyle/>
          <a:p>
            <a:r>
              <a:rPr lang="en-US" sz="2400" b="1" dirty="0"/>
              <a:t>Fundamental attribution error</a:t>
            </a:r>
          </a:p>
          <a:p>
            <a:pPr lvl="1"/>
            <a:r>
              <a:rPr lang="en-US" sz="2000" dirty="0"/>
              <a:t>Is tendency, when analyzing others’ behavior, to overestimate the influence of personal traits and underestimate the effects of the situation</a:t>
            </a:r>
          </a:p>
          <a:p>
            <a:pPr lvl="1"/>
            <a:r>
              <a:rPr lang="en-US" sz="2000" dirty="0"/>
              <a:t>Is most likely to occur when stranger acts badly</a:t>
            </a:r>
          </a:p>
          <a:p>
            <a:pPr lvl="1"/>
            <a:r>
              <a:rPr lang="en-US" sz="2000" dirty="0"/>
              <a:t>Has real-life and social consequences</a:t>
            </a:r>
          </a:p>
          <a:p>
            <a:r>
              <a:rPr lang="en-US" sz="2400" b="1" dirty="0" err="1"/>
              <a:t>Napolitan</a:t>
            </a:r>
            <a:r>
              <a:rPr lang="en-US" sz="2400" b="1" dirty="0"/>
              <a:t> and colleagues (1979)</a:t>
            </a:r>
          </a:p>
          <a:p>
            <a:pPr lvl="1"/>
            <a:r>
              <a:rPr lang="en-US" sz="2000" dirty="0"/>
              <a:t>Students attributed behavior of others to personal traits, even when they were told that behavior was part of an experimental situation.</a:t>
            </a:r>
          </a:p>
          <a:p>
            <a:endParaRPr lang="en-US" dirty="0"/>
          </a:p>
        </p:txBody>
      </p:sp>
      <p:pic>
        <p:nvPicPr>
          <p:cNvPr id="5" name="Content Placeholder 4" descr="Image result for fundamental attribution error exampl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395605" y="2105891"/>
            <a:ext cx="5053445" cy="3790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10653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Psychology</a:t>
            </a:r>
          </a:p>
        </p:txBody>
      </p:sp>
      <p:sp>
        <p:nvSpPr>
          <p:cNvPr id="3" name="Content Placeholder 2"/>
          <p:cNvSpPr>
            <a:spLocks noGrp="1"/>
          </p:cNvSpPr>
          <p:nvPr>
            <p:ph sz="half" idx="1"/>
          </p:nvPr>
        </p:nvSpPr>
        <p:spPr/>
        <p:txBody>
          <a:bodyPr/>
          <a:lstStyle/>
          <a:p>
            <a:r>
              <a:rPr lang="en-US" sz="2400" b="1" dirty="0"/>
              <a:t>Bystander affect</a:t>
            </a:r>
          </a:p>
          <a:p>
            <a:pPr lvl="1"/>
            <a:r>
              <a:rPr lang="en-US" sz="2400" dirty="0"/>
              <a:t>Tendency for any given bystander to be less likely to give aid if other bystanders are present</a:t>
            </a:r>
          </a:p>
          <a:p>
            <a:pPr lvl="1"/>
            <a:r>
              <a:rPr lang="en-US" sz="2400" dirty="0"/>
              <a:t>Occurs when there is a diffusion of responsibility</a:t>
            </a:r>
          </a:p>
          <a:p>
            <a:endParaRPr lang="en-US" dirty="0"/>
          </a:p>
        </p:txBody>
      </p:sp>
      <p:pic>
        <p:nvPicPr>
          <p:cNvPr id="14338" name="Picture 2" descr="Image result for bystander effect kitty genoves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271491" y="3782868"/>
            <a:ext cx="5375859" cy="2899063"/>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Image result for bystander effect kitty genove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8282" y="965200"/>
            <a:ext cx="4689068" cy="264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6693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Psychology</a:t>
            </a:r>
          </a:p>
        </p:txBody>
      </p:sp>
      <p:sp>
        <p:nvSpPr>
          <p:cNvPr id="3" name="Content Placeholder 2"/>
          <p:cNvSpPr>
            <a:spLocks noGrp="1"/>
          </p:cNvSpPr>
          <p:nvPr>
            <p:ph idx="1"/>
          </p:nvPr>
        </p:nvSpPr>
        <p:spPr>
          <a:xfrm>
            <a:off x="1154545" y="2286001"/>
            <a:ext cx="10275455" cy="4160981"/>
          </a:xfrm>
        </p:spPr>
        <p:txBody>
          <a:bodyPr>
            <a:normAutofit/>
          </a:bodyPr>
          <a:lstStyle/>
          <a:p>
            <a:pPr marL="0" indent="0">
              <a:buNone/>
            </a:pPr>
            <a:r>
              <a:rPr lang="en-US" b="1" dirty="0"/>
              <a:t>Positive social norms encourage generosity and enable group living.</a:t>
            </a:r>
          </a:p>
          <a:p>
            <a:r>
              <a:rPr lang="en-US" b="1" dirty="0"/>
              <a:t>Socialization norm</a:t>
            </a:r>
          </a:p>
          <a:p>
            <a:pPr lvl="1"/>
            <a:r>
              <a:rPr lang="en-US" dirty="0"/>
              <a:t>Social expectation that prescribes how we should behave</a:t>
            </a:r>
          </a:p>
          <a:p>
            <a:r>
              <a:rPr lang="en-US" b="1" dirty="0"/>
              <a:t>Reciprocity norm</a:t>
            </a:r>
          </a:p>
          <a:p>
            <a:pPr lvl="1"/>
            <a:r>
              <a:rPr lang="en-US" dirty="0"/>
              <a:t>Expectation that people will respond favorably to each other by returning benefits for benefit (cost-benefit analysis; utilitarianism; social exchange theory)</a:t>
            </a:r>
            <a:endParaRPr lang="en-US" b="1" dirty="0"/>
          </a:p>
          <a:p>
            <a:r>
              <a:rPr lang="en-US" b="1" dirty="0"/>
              <a:t>Social-responsibility norm</a:t>
            </a:r>
          </a:p>
          <a:p>
            <a:pPr lvl="1"/>
            <a:r>
              <a:rPr lang="en-US" dirty="0"/>
              <a:t>Expectation that people should help those who depend on them</a:t>
            </a:r>
          </a:p>
          <a:p>
            <a:endParaRPr lang="en-US" dirty="0"/>
          </a:p>
        </p:txBody>
      </p:sp>
    </p:spTree>
    <p:extLst>
      <p:ext uri="{BB962C8B-B14F-4D97-AF65-F5344CB8AC3E}">
        <p14:creationId xmlns:p14="http://schemas.microsoft.com/office/powerpoint/2010/main" val="16112828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Social psychology</a:t>
            </a:r>
            <a:endParaRPr lang="en-US" dirty="0"/>
          </a:p>
        </p:txBody>
      </p:sp>
      <p:pic>
        <p:nvPicPr>
          <p:cNvPr id="16386" name="Picture 2" descr="Image result for socialization nor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68582" y="1038729"/>
            <a:ext cx="9661236" cy="5534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89418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psychology</a:t>
            </a:r>
            <a:endParaRPr lang="en-US" dirty="0"/>
          </a:p>
        </p:txBody>
      </p:sp>
      <p:sp>
        <p:nvSpPr>
          <p:cNvPr id="3" name="Content Placeholder 2"/>
          <p:cNvSpPr>
            <a:spLocks noGrp="1"/>
          </p:cNvSpPr>
          <p:nvPr>
            <p:ph sz="half" idx="1"/>
          </p:nvPr>
        </p:nvSpPr>
        <p:spPr>
          <a:xfrm>
            <a:off x="1257299" y="2285999"/>
            <a:ext cx="4875645" cy="4299527"/>
          </a:xfrm>
        </p:spPr>
        <p:txBody>
          <a:bodyPr/>
          <a:lstStyle/>
          <a:p>
            <a:r>
              <a:rPr lang="en-US" sz="2400" b="1" dirty="0"/>
              <a:t>Conflict</a:t>
            </a:r>
          </a:p>
          <a:p>
            <a:pPr lvl="1"/>
            <a:r>
              <a:rPr lang="en-US" sz="2400" dirty="0"/>
              <a:t>Perceived incompatibility of actions, goals, or ideas in which people become enmeshed in potentially destructive processes that often produce unwanted results</a:t>
            </a:r>
          </a:p>
          <a:p>
            <a:pPr lvl="1"/>
            <a:r>
              <a:rPr lang="en-US" sz="2400" dirty="0"/>
              <a:t>Among these processes are social traps and distorted perceptions</a:t>
            </a:r>
          </a:p>
          <a:p>
            <a:endParaRPr lang="en-US" dirty="0"/>
          </a:p>
        </p:txBody>
      </p:sp>
      <p:pic>
        <p:nvPicPr>
          <p:cNvPr id="17410" name="Picture 2" descr="Image result for conflic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451904" y="2770910"/>
            <a:ext cx="5066119" cy="3371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49968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psychology</a:t>
            </a:r>
            <a:endParaRPr lang="en-US" dirty="0"/>
          </a:p>
        </p:txBody>
      </p:sp>
      <p:sp>
        <p:nvSpPr>
          <p:cNvPr id="3" name="Content Placeholder 2"/>
          <p:cNvSpPr>
            <a:spLocks noGrp="1"/>
          </p:cNvSpPr>
          <p:nvPr>
            <p:ph sz="half" idx="1"/>
          </p:nvPr>
        </p:nvSpPr>
        <p:spPr/>
        <p:txBody>
          <a:bodyPr/>
          <a:lstStyle/>
          <a:p>
            <a:r>
              <a:rPr lang="en-US" b="1" dirty="0"/>
              <a:t>Social trap</a:t>
            </a:r>
          </a:p>
          <a:p>
            <a:pPr lvl="1"/>
            <a:r>
              <a:rPr lang="en-US" dirty="0"/>
              <a:t>Situation in which conflicting parties, by each pursuing their self-interest rather than the good of the group, become caught in mutually destructive behavior</a:t>
            </a:r>
          </a:p>
          <a:p>
            <a:r>
              <a:rPr lang="en-US" b="1" dirty="0"/>
              <a:t>Mirror-image perceptions</a:t>
            </a:r>
          </a:p>
          <a:p>
            <a:pPr lvl="1"/>
            <a:r>
              <a:rPr lang="en-US" dirty="0"/>
              <a:t>Mutual views often held by conflicting people, as when each side sees itself as ethical and peaceful and views the other side as evil and aggressive</a:t>
            </a:r>
          </a:p>
          <a:p>
            <a:endParaRPr lang="en-US" dirty="0"/>
          </a:p>
        </p:txBody>
      </p:sp>
      <p:pic>
        <p:nvPicPr>
          <p:cNvPr id="18438" name="Picture 6" descr="Image result for social trap psychology"/>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648450" y="2295525"/>
            <a:ext cx="4800600" cy="360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67235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psychology</a:t>
            </a:r>
          </a:p>
        </p:txBody>
      </p:sp>
      <p:sp>
        <p:nvSpPr>
          <p:cNvPr id="3" name="Content Placeholder 2"/>
          <p:cNvSpPr>
            <a:spLocks noGrp="1"/>
          </p:cNvSpPr>
          <p:nvPr>
            <p:ph sz="half" idx="1"/>
          </p:nvPr>
        </p:nvSpPr>
        <p:spPr/>
        <p:txBody>
          <a:bodyPr/>
          <a:lstStyle/>
          <a:p>
            <a:r>
              <a:rPr lang="en-US" b="1" dirty="0"/>
              <a:t>Enemy perceptions</a:t>
            </a:r>
          </a:p>
          <a:p>
            <a:pPr lvl="1"/>
            <a:r>
              <a:rPr lang="en-US" dirty="0"/>
              <a:t>People in conflict form negative, distorted images of one another (mirror-image perceptions)</a:t>
            </a:r>
          </a:p>
          <a:p>
            <a:pPr lvl="1"/>
            <a:r>
              <a:rPr lang="en-US" dirty="0"/>
              <a:t>“Us” versus “Them” develops</a:t>
            </a:r>
          </a:p>
          <a:p>
            <a:pPr lvl="1"/>
            <a:r>
              <a:rPr lang="en-US" dirty="0"/>
              <a:t>Vicious cycle of hostility emerges at individual or national level</a:t>
            </a:r>
          </a:p>
          <a:p>
            <a:pPr lvl="1"/>
            <a:r>
              <a:rPr lang="en-US" dirty="0"/>
              <a:t>Perceptions can become self-fulfilling prophecies</a:t>
            </a:r>
          </a:p>
          <a:p>
            <a:endParaRPr lang="en-US" dirty="0"/>
          </a:p>
        </p:txBody>
      </p:sp>
      <p:pic>
        <p:nvPicPr>
          <p:cNvPr id="19458" name="Picture 2" descr="Related imag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576411" y="2286000"/>
            <a:ext cx="2944678"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5784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psychology</a:t>
            </a:r>
          </a:p>
        </p:txBody>
      </p:sp>
      <p:sp>
        <p:nvSpPr>
          <p:cNvPr id="3" name="Content Placeholder 2"/>
          <p:cNvSpPr>
            <a:spLocks noGrp="1"/>
          </p:cNvSpPr>
          <p:nvPr>
            <p:ph sz="half" idx="1"/>
          </p:nvPr>
        </p:nvSpPr>
        <p:spPr>
          <a:xfrm>
            <a:off x="1257299" y="2285999"/>
            <a:ext cx="4810991" cy="4087091"/>
          </a:xfrm>
        </p:spPr>
        <p:txBody>
          <a:bodyPr>
            <a:normAutofit lnSpcReduction="10000"/>
          </a:bodyPr>
          <a:lstStyle/>
          <a:p>
            <a:pPr marL="0" indent="0">
              <a:buNone/>
            </a:pPr>
            <a:r>
              <a:rPr lang="en-US" b="1" dirty="0"/>
              <a:t>Research indicates that in some cases contact and cooperation can be transformational.</a:t>
            </a:r>
          </a:p>
          <a:p>
            <a:r>
              <a:rPr lang="en-US" b="1" dirty="0"/>
              <a:t>Contact</a:t>
            </a:r>
          </a:p>
          <a:p>
            <a:pPr lvl="1"/>
            <a:r>
              <a:rPr lang="en-US" dirty="0"/>
              <a:t>Most effective when contact is free of competition and equal status exists</a:t>
            </a:r>
          </a:p>
          <a:p>
            <a:pPr lvl="1"/>
            <a:r>
              <a:rPr lang="en-US" dirty="0"/>
              <a:t>Across a quarter-million people studied in 38 nations, friendly contact with ethnic minorities, older people, and people with disabilities has usually led to less prejudice.</a:t>
            </a:r>
          </a:p>
          <a:p>
            <a:pPr lvl="1"/>
            <a:r>
              <a:rPr lang="en-US" dirty="0"/>
              <a:t>Contact is not always enough.</a:t>
            </a:r>
          </a:p>
          <a:p>
            <a:endParaRPr lang="en-US" dirty="0"/>
          </a:p>
        </p:txBody>
      </p:sp>
      <p:pic>
        <p:nvPicPr>
          <p:cNvPr id="20486" name="Picture 6" descr="Image result for bloods and crips together straight outta compton"/>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771410" y="2161308"/>
            <a:ext cx="4211781" cy="4211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7601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psychology</a:t>
            </a:r>
          </a:p>
        </p:txBody>
      </p:sp>
      <p:sp>
        <p:nvSpPr>
          <p:cNvPr id="3" name="Content Placeholder 2"/>
          <p:cNvSpPr>
            <a:spLocks noGrp="1"/>
          </p:cNvSpPr>
          <p:nvPr>
            <p:ph sz="half" idx="1"/>
          </p:nvPr>
        </p:nvSpPr>
        <p:spPr/>
        <p:txBody>
          <a:bodyPr/>
          <a:lstStyle/>
          <a:p>
            <a:r>
              <a:rPr lang="en-US" sz="2800" b="1" dirty="0"/>
              <a:t>Promoting </a:t>
            </a:r>
            <a:r>
              <a:rPr lang="en-US" sz="2800" b="1" dirty="0" smtClean="0"/>
              <a:t>Peace</a:t>
            </a:r>
          </a:p>
          <a:p>
            <a:r>
              <a:rPr lang="en-US" sz="2400" dirty="0" smtClean="0"/>
              <a:t>Cooperation</a:t>
            </a:r>
          </a:p>
          <a:p>
            <a:r>
              <a:rPr lang="en-US" sz="2400" dirty="0" smtClean="0"/>
              <a:t>Communication</a:t>
            </a:r>
          </a:p>
          <a:p>
            <a:r>
              <a:rPr lang="en-US" sz="2400" dirty="0" smtClean="0"/>
              <a:t>Conciliation</a:t>
            </a:r>
          </a:p>
          <a:p>
            <a:endParaRPr lang="en-US" dirty="0" smtClean="0"/>
          </a:p>
        </p:txBody>
      </p:sp>
      <p:pic>
        <p:nvPicPr>
          <p:cNvPr id="21508" name="Picture 4" descr="Image result for promoting peac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781964" y="1982187"/>
            <a:ext cx="5225623" cy="3923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242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Psychology</a:t>
            </a:r>
          </a:p>
        </p:txBody>
      </p:sp>
      <p:sp>
        <p:nvSpPr>
          <p:cNvPr id="3" name="Content Placeholder 2"/>
          <p:cNvSpPr>
            <a:spLocks noGrp="1"/>
          </p:cNvSpPr>
          <p:nvPr>
            <p:ph sz="half" idx="1"/>
          </p:nvPr>
        </p:nvSpPr>
        <p:spPr/>
        <p:txBody>
          <a:bodyPr>
            <a:normAutofit fontScale="92500"/>
          </a:bodyPr>
          <a:lstStyle/>
          <a:p>
            <a:r>
              <a:rPr lang="en-US" sz="2800" dirty="0" smtClean="0"/>
              <a:t>Question of attribution</a:t>
            </a:r>
          </a:p>
          <a:p>
            <a:endParaRPr lang="en-US" sz="2800" dirty="0"/>
          </a:p>
          <a:p>
            <a:r>
              <a:rPr lang="en-US" sz="2800" dirty="0"/>
              <a:t>Whether we attribute poverty and homelessness to social circumstances or to personal dispositions affects and reflects our political views.</a:t>
            </a:r>
          </a:p>
          <a:p>
            <a:endParaRPr lang="en-US" dirty="0"/>
          </a:p>
        </p:txBody>
      </p:sp>
      <p:pic>
        <p:nvPicPr>
          <p:cNvPr id="6" name="Content Placeholder 5"/>
          <p:cNvPicPr>
            <a:picLocks noGrp="1" noChangeAspect="1"/>
          </p:cNvPicPr>
          <p:nvPr>
            <p:ph sz="half" idx="2"/>
          </p:nvPr>
        </p:nvPicPr>
        <p:blipFill>
          <a:blip r:embed="rId2"/>
          <a:stretch>
            <a:fillRect/>
          </a:stretch>
        </p:blipFill>
        <p:spPr>
          <a:xfrm>
            <a:off x="6243032" y="2355274"/>
            <a:ext cx="5101243" cy="3164464"/>
          </a:xfrm>
          <a:prstGeom prst="rect">
            <a:avLst/>
          </a:prstGeom>
        </p:spPr>
      </p:pic>
    </p:spTree>
    <p:extLst>
      <p:ext uri="{BB962C8B-B14F-4D97-AF65-F5344CB8AC3E}">
        <p14:creationId xmlns:p14="http://schemas.microsoft.com/office/powerpoint/2010/main" val="3278300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Psychology</a:t>
            </a:r>
          </a:p>
        </p:txBody>
      </p:sp>
      <p:sp>
        <p:nvSpPr>
          <p:cNvPr id="3" name="Content Placeholder 2"/>
          <p:cNvSpPr>
            <a:spLocks noGrp="1"/>
          </p:cNvSpPr>
          <p:nvPr>
            <p:ph sz="half" idx="1"/>
          </p:nvPr>
        </p:nvSpPr>
        <p:spPr>
          <a:xfrm>
            <a:off x="1136073" y="2286000"/>
            <a:ext cx="4921827" cy="4262582"/>
          </a:xfrm>
        </p:spPr>
        <p:txBody>
          <a:bodyPr>
            <a:normAutofit lnSpcReduction="10000"/>
          </a:bodyPr>
          <a:lstStyle/>
          <a:p>
            <a:pPr marL="0" indent="0">
              <a:buNone/>
            </a:pPr>
            <a:r>
              <a:rPr lang="en-US" sz="2400" b="1" dirty="0"/>
              <a:t>Attitudes Affect </a:t>
            </a:r>
            <a:r>
              <a:rPr lang="en-US" sz="2400" b="1" dirty="0" smtClean="0"/>
              <a:t>Actions</a:t>
            </a:r>
          </a:p>
          <a:p>
            <a:pPr marL="0" indent="0">
              <a:buNone/>
            </a:pPr>
            <a:endParaRPr lang="en-US" dirty="0"/>
          </a:p>
          <a:p>
            <a:r>
              <a:rPr lang="en-US" b="1" dirty="0"/>
              <a:t>Attitudes</a:t>
            </a:r>
            <a:r>
              <a:rPr lang="en-US" dirty="0"/>
              <a:t> are feelings influenced by beliefs, that predispose reactions to objects, people, and events.</a:t>
            </a:r>
          </a:p>
          <a:p>
            <a:pPr lvl="1"/>
            <a:r>
              <a:rPr lang="en-US" sz="2000" b="1" dirty="0"/>
              <a:t>Peripheral route persuasion </a:t>
            </a:r>
            <a:r>
              <a:rPr lang="en-US" sz="2000" dirty="0"/>
              <a:t>uses incidental cues to try to produce fast but relatively thoughtless changes in attitudes. </a:t>
            </a:r>
          </a:p>
          <a:p>
            <a:pPr lvl="1"/>
            <a:r>
              <a:rPr lang="en-US" sz="2000" b="1" dirty="0"/>
              <a:t>Central route persuasion </a:t>
            </a:r>
            <a:r>
              <a:rPr lang="en-US" sz="2000" dirty="0"/>
              <a:t>offers evidence and arguments to trigger thoughtful responses</a:t>
            </a:r>
          </a:p>
          <a:p>
            <a:pPr marL="0" indent="0">
              <a:buNone/>
            </a:pPr>
            <a:endParaRPr lang="en-US" dirty="0"/>
          </a:p>
        </p:txBody>
      </p:sp>
      <p:pic>
        <p:nvPicPr>
          <p:cNvPr id="5124" name="Picture 4" descr="Image result for peripheral vs central route persuasion"/>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57900" y="1846343"/>
            <a:ext cx="5862632" cy="4396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1793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Psychology</a:t>
            </a:r>
          </a:p>
        </p:txBody>
      </p:sp>
      <p:sp>
        <p:nvSpPr>
          <p:cNvPr id="3" name="Content Placeholder 2"/>
          <p:cNvSpPr>
            <a:spLocks noGrp="1"/>
          </p:cNvSpPr>
          <p:nvPr>
            <p:ph sz="half" idx="1"/>
          </p:nvPr>
        </p:nvSpPr>
        <p:spPr>
          <a:xfrm>
            <a:off x="1043709" y="2286000"/>
            <a:ext cx="5014191" cy="4572000"/>
          </a:xfrm>
        </p:spPr>
        <p:txBody>
          <a:bodyPr>
            <a:normAutofit/>
          </a:bodyPr>
          <a:lstStyle/>
          <a:p>
            <a:r>
              <a:rPr lang="en-US" sz="2800" b="1" dirty="0"/>
              <a:t>Actions can modify attitudes.</a:t>
            </a:r>
          </a:p>
          <a:p>
            <a:pPr lvl="1"/>
            <a:r>
              <a:rPr lang="en-US" sz="2800" b="1" dirty="0" smtClean="0"/>
              <a:t>Role </a:t>
            </a:r>
            <a:r>
              <a:rPr lang="en-US" sz="2800" b="1" dirty="0"/>
              <a:t>playing </a:t>
            </a:r>
            <a:r>
              <a:rPr lang="en-US" sz="2800" dirty="0"/>
              <a:t>includes acting a social part by following guidelines for expected </a:t>
            </a:r>
            <a:r>
              <a:rPr lang="en-US" sz="2800" dirty="0" smtClean="0"/>
              <a:t>behavior</a:t>
            </a:r>
          </a:p>
          <a:p>
            <a:pPr lvl="2"/>
            <a:r>
              <a:rPr lang="en-US" sz="2600" dirty="0" smtClean="0"/>
              <a:t>Zimbardo’s Stanford Prison Experiment</a:t>
            </a:r>
            <a:endParaRPr lang="en-US" sz="2600" dirty="0"/>
          </a:p>
          <a:p>
            <a:endParaRPr lang="en-US" dirty="0"/>
          </a:p>
        </p:txBody>
      </p:sp>
      <p:pic>
        <p:nvPicPr>
          <p:cNvPr id="1026" name="Picture 2" descr="Image result for stanford prison experimen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88909" y="2456873"/>
            <a:ext cx="5260141" cy="3014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182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Psychology</a:t>
            </a:r>
          </a:p>
        </p:txBody>
      </p:sp>
      <p:sp>
        <p:nvSpPr>
          <p:cNvPr id="3" name="Content Placeholder 2"/>
          <p:cNvSpPr>
            <a:spLocks noGrp="1"/>
          </p:cNvSpPr>
          <p:nvPr>
            <p:ph sz="half" idx="1"/>
          </p:nvPr>
        </p:nvSpPr>
        <p:spPr>
          <a:xfrm>
            <a:off x="1154545" y="1948873"/>
            <a:ext cx="5587999" cy="4507345"/>
          </a:xfrm>
        </p:spPr>
        <p:txBody>
          <a:bodyPr>
            <a:normAutofit fontScale="92500"/>
          </a:bodyPr>
          <a:lstStyle/>
          <a:p>
            <a:r>
              <a:rPr lang="en-US" sz="2400" b="1" dirty="0"/>
              <a:t>Foot-in-the-door phenomenon</a:t>
            </a:r>
          </a:p>
          <a:p>
            <a:pPr lvl="1"/>
            <a:r>
              <a:rPr lang="en-US" sz="2400" dirty="0"/>
              <a:t>People agreeing to a small request will find it easier to agree later to a larger one</a:t>
            </a:r>
          </a:p>
          <a:p>
            <a:pPr lvl="1"/>
            <a:r>
              <a:rPr lang="en-US" sz="2400" dirty="0"/>
              <a:t>Principle works for negative and positive behavior</a:t>
            </a:r>
          </a:p>
          <a:p>
            <a:r>
              <a:rPr lang="en-US" sz="2400" dirty="0"/>
              <a:t>Attitudes follow behavior</a:t>
            </a:r>
          </a:p>
          <a:p>
            <a:pPr lvl="1"/>
            <a:r>
              <a:rPr lang="en-US" sz="2400" dirty="0"/>
              <a:t>Cooperative actions, such as those performed by people on sports teams, feed mutual liking. Such attitudes, in turn, promote positive behavior.</a:t>
            </a:r>
          </a:p>
          <a:p>
            <a:endParaRPr lang="en-US" dirty="0"/>
          </a:p>
        </p:txBody>
      </p:sp>
      <p:pic>
        <p:nvPicPr>
          <p:cNvPr id="6146" name="Picture 2" descr="Image result for foot in the door phenomenon"/>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284675" y="2087417"/>
            <a:ext cx="3018043" cy="3435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375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Psychology</a:t>
            </a:r>
          </a:p>
        </p:txBody>
      </p:sp>
      <p:sp>
        <p:nvSpPr>
          <p:cNvPr id="3" name="Content Placeholder 2"/>
          <p:cNvSpPr>
            <a:spLocks noGrp="1"/>
          </p:cNvSpPr>
          <p:nvPr>
            <p:ph sz="half" idx="1"/>
          </p:nvPr>
        </p:nvSpPr>
        <p:spPr>
          <a:xfrm>
            <a:off x="1136073" y="1874517"/>
            <a:ext cx="4921827" cy="4784901"/>
          </a:xfrm>
        </p:spPr>
        <p:txBody>
          <a:bodyPr>
            <a:normAutofit/>
          </a:bodyPr>
          <a:lstStyle/>
          <a:p>
            <a:r>
              <a:rPr lang="en-US" b="1" dirty="0"/>
              <a:t>When attitudes do not fit with actions, tensions are often reduced by changing attitudes to match actions (cognitive dissonance theory).</a:t>
            </a:r>
          </a:p>
          <a:p>
            <a:pPr lvl="1"/>
            <a:r>
              <a:rPr lang="en-US" sz="2000" dirty="0"/>
              <a:t>We act to reduce the discomfort (dissonance) we feel when two of our thoughts (cognitions) clash.</a:t>
            </a:r>
          </a:p>
          <a:p>
            <a:pPr lvl="1"/>
            <a:r>
              <a:rPr lang="en-US" sz="2000" dirty="0"/>
              <a:t>Brain regions become active when people experience cognitive dissonance.</a:t>
            </a:r>
          </a:p>
          <a:p>
            <a:pPr lvl="1"/>
            <a:r>
              <a:rPr lang="en-US" sz="2000" dirty="0"/>
              <a:t>Through cognitive dissonance we often bring attitudes into line with our actions (</a:t>
            </a:r>
            <a:r>
              <a:rPr lang="en-US" sz="2000" dirty="0" err="1"/>
              <a:t>Festinger</a:t>
            </a:r>
            <a:r>
              <a:rPr lang="en-US" sz="2000" dirty="0"/>
              <a:t>).</a:t>
            </a:r>
          </a:p>
          <a:p>
            <a:endParaRPr lang="en-US" dirty="0"/>
          </a:p>
        </p:txBody>
      </p:sp>
      <p:pic>
        <p:nvPicPr>
          <p:cNvPr id="8194" name="Picture 2" descr="Image result for cognitive dissonance  exampl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340839" y="1219200"/>
            <a:ext cx="5222908" cy="3921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167185"/>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docProps/app.xml><?xml version="1.0" encoding="utf-8"?>
<Properties xmlns="http://schemas.openxmlformats.org/officeDocument/2006/extended-properties" xmlns:vt="http://schemas.openxmlformats.org/officeDocument/2006/docPropsVTypes">
  <Template>TM10001106[[fn=Badge]]</Template>
  <TotalTime>187</TotalTime>
  <Words>2264</Words>
  <Application>Microsoft Office PowerPoint</Application>
  <PresentationFormat>Widescreen</PresentationFormat>
  <Paragraphs>273</Paragraphs>
  <Slides>47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ＭＳ Ｐゴシック</vt:lpstr>
      <vt:lpstr>Arial</vt:lpstr>
      <vt:lpstr>Gill Sans MT</vt:lpstr>
      <vt:lpstr>Impact</vt:lpstr>
      <vt:lpstr>Badge</vt:lpstr>
      <vt:lpstr>Social psychology</vt:lpstr>
      <vt:lpstr>Social Psychology</vt:lpstr>
      <vt:lpstr>Social Psychology</vt:lpstr>
      <vt:lpstr>Social Psychology</vt:lpstr>
      <vt:lpstr>Social Psychology</vt:lpstr>
      <vt:lpstr>Social Psychology</vt:lpstr>
      <vt:lpstr>Social Psychology</vt:lpstr>
      <vt:lpstr>Social Psychology</vt:lpstr>
      <vt:lpstr>Social Psychology</vt:lpstr>
      <vt:lpstr>Social Psychology</vt:lpstr>
      <vt:lpstr>Social Psychology</vt:lpstr>
      <vt:lpstr>PowerPoint Presentation</vt:lpstr>
      <vt:lpstr>Social Psychology</vt:lpstr>
      <vt:lpstr>Social Psychology</vt:lpstr>
      <vt:lpstr>Social Psychology</vt:lpstr>
      <vt:lpstr>Social Psychology</vt:lpstr>
      <vt:lpstr>Social Psychology</vt:lpstr>
      <vt:lpstr>Social Psychology</vt:lpstr>
      <vt:lpstr>Social Psychology</vt:lpstr>
      <vt:lpstr>Social Psychology</vt:lpstr>
      <vt:lpstr>Social Psychology</vt:lpstr>
      <vt:lpstr>Social Psychology</vt:lpstr>
      <vt:lpstr>Social Psychology</vt:lpstr>
      <vt:lpstr>Social Psychology</vt:lpstr>
      <vt:lpstr>Social Psychology</vt:lpstr>
      <vt:lpstr>Social Psychology</vt:lpstr>
      <vt:lpstr>Social Psychology</vt:lpstr>
      <vt:lpstr>Social Psychology</vt:lpstr>
      <vt:lpstr>Social Psychology</vt:lpstr>
      <vt:lpstr>Social Psychology</vt:lpstr>
      <vt:lpstr>Social Psychology</vt:lpstr>
      <vt:lpstr>Social Psychology</vt:lpstr>
      <vt:lpstr>Social Psychology</vt:lpstr>
      <vt:lpstr>Social Psychology</vt:lpstr>
      <vt:lpstr>Social Psychology</vt:lpstr>
      <vt:lpstr>Social Psychology</vt:lpstr>
      <vt:lpstr>Social Psychology</vt:lpstr>
      <vt:lpstr>Social Psychology</vt:lpstr>
      <vt:lpstr>Social Psychology</vt:lpstr>
      <vt:lpstr>Social Psychology</vt:lpstr>
      <vt:lpstr>Social Psychology</vt:lpstr>
      <vt:lpstr>Social psychology</vt:lpstr>
      <vt:lpstr>Social psychology</vt:lpstr>
      <vt:lpstr>Social psychology</vt:lpstr>
      <vt:lpstr>Social psychology</vt:lpstr>
      <vt:lpstr>Social psychology</vt:lpstr>
      <vt:lpstr>Social psychology</vt:lpstr>
    </vt:vector>
  </TitlesOfParts>
  <Company>Cobb County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psychology</dc:title>
  <dc:creator>Kimberly Forrester</dc:creator>
  <cp:lastModifiedBy>fort nite</cp:lastModifiedBy>
  <cp:revision>22</cp:revision>
  <dcterms:created xsi:type="dcterms:W3CDTF">2017-05-12T18:17:09Z</dcterms:created>
  <dcterms:modified xsi:type="dcterms:W3CDTF">2019-05-10T21:22:38Z</dcterms:modified>
</cp:coreProperties>
</file>