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Corbel" panose="020B0503020204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376682-FC06-4C4C-A040-CEC7B536A084}">
  <a:tblStyle styleId="{80376682-FC06-4C4C-A040-CEC7B536A084}" styleName="Table_0">
    <a:wholeTbl>
      <a:tcTxStyle b="off" i="off">
        <a:font>
          <a:latin typeface="Corbel"/>
          <a:ea typeface="Corbel"/>
          <a:cs typeface="Corbe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08836420-821B-42D9-85F9-C0E5AD18F1DE}" styleName="Table_1">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3E7"/>
          </a:solidFill>
        </a:fill>
      </a:tcStyle>
    </a:wholeTbl>
    <a:band1H>
      <a:tcTxStyle/>
      <a:tcStyle>
        <a:tcBdr/>
        <a:fill>
          <a:solidFill>
            <a:srgbClr val="E0E5CB"/>
          </a:solidFill>
        </a:fill>
      </a:tcStyle>
    </a:band1H>
    <a:band2H>
      <a:tcTxStyle/>
      <a:tcStyle>
        <a:tcBdr/>
      </a:tcStyle>
    </a:band2H>
    <a:band1V>
      <a:tcTxStyle/>
      <a:tcStyle>
        <a:tcBdr/>
        <a:fill>
          <a:solidFill>
            <a:srgbClr val="E0E5CB"/>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521"/>
  </p:normalViewPr>
  <p:slideViewPr>
    <p:cSldViewPr snapToGrid="0" snapToObjects="1">
      <p:cViewPr varScale="1">
        <p:scale>
          <a:sx n="68" d="100"/>
          <a:sy n="68" d="100"/>
        </p:scale>
        <p:origin x="14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tudy.com/academy/lesson/central-route-to-persuasion-definition-examples-quiz.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tudy.com/academy/lesson/peripheral-route-to-persuasion-definition-lesson-quiz.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udy.com/academy/lesson/foot-in-the-door-technique-definition-effect-example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tudy.com/academy/lesson/door-in-the-face-technique-theory-examples-quiz.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study.com/academy/lesson/low-balling-technique-in-psychology-definition-lesson-quiz.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tudy.com/academy/lesson/cognitive-dissonance-in-psychology-theory-examples-definition.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tudy.com/academy/lesson/the-chameleon-effect-in-psychology-definition-lesson.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youtu.be/akbCmxb_w8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youtube.com/watch?v=BgRoiTWkBHU"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HTAxtwHH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453b15744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453b15744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5453b15744_0_2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46709b69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46709b6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546709b69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Central route to persuasion: </a:t>
            </a:r>
            <a:r>
              <a:rPr lang="en-US" u="sng">
                <a:solidFill>
                  <a:schemeClr val="hlink"/>
                </a:solidFill>
                <a:hlinkClick r:id="rId3"/>
              </a:rPr>
              <a:t>https://study.com/academy/lesson/central-route-to-persuasion-definition-examples-quiz.html</a:t>
            </a:r>
            <a:r>
              <a:rPr lang="en-US"/>
              <a:t> </a:t>
            </a:r>
            <a:endParaRPr/>
          </a:p>
          <a:p>
            <a:pPr marL="0" lvl="0" indent="0" algn="l" rtl="0">
              <a:spcBef>
                <a:spcPts val="0"/>
              </a:spcBef>
              <a:spcAft>
                <a:spcPts val="0"/>
              </a:spcAft>
              <a:buNone/>
            </a:pPr>
            <a:r>
              <a:rPr lang="en-US"/>
              <a:t>Peripheral route to persuasion: </a:t>
            </a:r>
            <a:r>
              <a:rPr lang="en-US" u="sng">
                <a:solidFill>
                  <a:schemeClr val="hlink"/>
                </a:solidFill>
                <a:hlinkClick r:id="rId4"/>
              </a:rPr>
              <a:t>https://study.com/academy/lesson/peripheral-route-to-persuasion-definition-lesson-quiz.html</a:t>
            </a:r>
            <a:r>
              <a:rPr lang="en-US"/>
              <a:t> </a:t>
            </a:r>
            <a:endParaRPr/>
          </a:p>
        </p:txBody>
      </p:sp>
      <p:sp>
        <p:nvSpPr>
          <p:cNvPr id="171" name="Google Shape;17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foot-in=door phenomenon: </a:t>
            </a:r>
            <a:r>
              <a:rPr lang="en-US" u="sng">
                <a:solidFill>
                  <a:schemeClr val="hlink"/>
                </a:solidFill>
                <a:hlinkClick r:id="rId3"/>
              </a:rPr>
              <a:t>https://study.com/academy/lesson/foot-in-the-door-technique-definition-effect-examples.html</a:t>
            </a:r>
            <a:r>
              <a:rPr lang="en-US"/>
              <a:t> </a:t>
            </a:r>
            <a:endParaRPr/>
          </a:p>
        </p:txBody>
      </p:sp>
      <p:sp>
        <p:nvSpPr>
          <p:cNvPr id="186" name="Google Shape;18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152dde2f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152dde2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Door in face technique: </a:t>
            </a:r>
            <a:r>
              <a:rPr lang="en-US" u="sng">
                <a:solidFill>
                  <a:schemeClr val="hlink"/>
                </a:solidFill>
                <a:hlinkClick r:id="rId3"/>
              </a:rPr>
              <a:t>https://study.com/academy/lesson/door-in-the-face-technique-theory-examples-quiz.html</a:t>
            </a:r>
            <a:r>
              <a:rPr lang="en-US"/>
              <a:t> </a:t>
            </a:r>
            <a:endParaRPr/>
          </a:p>
          <a:p>
            <a:pPr marL="0" lvl="0" indent="0" algn="l" rtl="0">
              <a:spcBef>
                <a:spcPts val="0"/>
              </a:spcBef>
              <a:spcAft>
                <a:spcPts val="0"/>
              </a:spcAft>
              <a:buNone/>
            </a:pPr>
            <a:r>
              <a:rPr lang="en-US"/>
              <a:t>low- ball technique: </a:t>
            </a:r>
            <a:r>
              <a:rPr lang="en-US" u="sng">
                <a:solidFill>
                  <a:schemeClr val="hlink"/>
                </a:solidFill>
                <a:hlinkClick r:id="rId4"/>
              </a:rPr>
              <a:t>https://study.com/academy/lesson/low-balling-technique-in-psychology-definition-lesson-quiz.html</a:t>
            </a:r>
            <a:r>
              <a:rPr lang="en-US"/>
              <a:t> </a:t>
            </a:r>
            <a:endParaRPr/>
          </a:p>
        </p:txBody>
      </p:sp>
      <p:sp>
        <p:nvSpPr>
          <p:cNvPr id="194" name="Google Shape;194;g2152dde2fe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cognitive dissonance: </a:t>
            </a:r>
            <a:r>
              <a:rPr lang="en-US" u="sng">
                <a:solidFill>
                  <a:schemeClr val="hlink"/>
                </a:solidFill>
                <a:hlinkClick r:id="rId3"/>
              </a:rPr>
              <a:t>https://study.com/academy/lesson/cognitive-dissonance-in-psychology-theory-examples-definition.html</a:t>
            </a:r>
            <a:r>
              <a:rPr lang="en-US"/>
              <a:t> </a:t>
            </a:r>
            <a:endParaRPr/>
          </a:p>
        </p:txBody>
      </p:sp>
      <p:sp>
        <p:nvSpPr>
          <p:cNvPr id="208" name="Google Shape;20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453b1574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5453b15744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453b1574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5453b1574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Prejudice = belief; Discrimination = action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5" name="Google Shape;245;g5453b15744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453b1574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5453b15744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453b1574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5453b15744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453b1574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5453b15744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453b1574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5453b15744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453b1574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5453b15744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453b1574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5453b15744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453b1574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5453b15744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110" b="0" i="0" u="none" strike="noStrike" cap="none">
                <a:solidFill>
                  <a:schemeClr val="dk1"/>
                </a:solidFill>
                <a:latin typeface="Calibri"/>
                <a:ea typeface="Calibri"/>
                <a:cs typeface="Calibri"/>
                <a:sym typeface="Calibri"/>
              </a:rPr>
              <a:t>Chameleon effect</a:t>
            </a:r>
            <a:endParaRPr/>
          </a:p>
          <a:p>
            <a:pPr marL="0" marR="0" lvl="0" indent="0" algn="l" rtl="0">
              <a:lnSpc>
                <a:spcPct val="80000"/>
              </a:lnSpc>
              <a:spcBef>
                <a:spcPts val="0"/>
              </a:spcBef>
              <a:spcAft>
                <a:spcPts val="0"/>
              </a:spcAft>
              <a:buClr>
                <a:schemeClr val="dk1"/>
              </a:buClr>
              <a:buSzPts val="1110"/>
              <a:buFont typeface="Arial"/>
              <a:buChar char="•"/>
            </a:pPr>
            <a:r>
              <a:rPr lang="en-US" sz="1110" b="0" i="0" u="none" strike="noStrike" cap="none">
                <a:solidFill>
                  <a:schemeClr val="dk1"/>
                </a:solidFill>
                <a:latin typeface="Calibri"/>
                <a:ea typeface="Calibri"/>
                <a:cs typeface="Calibri"/>
                <a:sym typeface="Calibri"/>
              </a:rPr>
              <a:t>Chartrand and Bargh discovered and named this effect after observing subjects unconsciously mimic confederates. </a:t>
            </a:r>
            <a:endParaRPr/>
          </a:p>
          <a:p>
            <a:pPr marL="0" marR="0" lvl="0" indent="0" algn="l" rtl="0">
              <a:lnSpc>
                <a:spcPct val="80000"/>
              </a:lnSpc>
              <a:spcBef>
                <a:spcPts val="0"/>
              </a:spcBef>
              <a:spcAft>
                <a:spcPts val="0"/>
              </a:spcAft>
              <a:buClr>
                <a:schemeClr val="dk1"/>
              </a:buClr>
              <a:buSzPts val="1110"/>
              <a:buFont typeface="Arial"/>
              <a:buChar char="•"/>
            </a:pPr>
            <a:r>
              <a:rPr lang="en-US" sz="1110" b="0" i="0" u="none" strike="noStrike" cap="none">
                <a:solidFill>
                  <a:schemeClr val="dk1"/>
                </a:solidFill>
                <a:latin typeface="Calibri"/>
                <a:ea typeface="Calibri"/>
                <a:cs typeface="Calibri"/>
                <a:sym typeface="Calibri"/>
              </a:rPr>
              <a:t>Subjects performed a task in which they worked closely with a confederate that was trained to repeatedly engage in one of two behaviors: rubbing his or her face or jiggling a knee. </a:t>
            </a:r>
            <a:endParaRPr/>
          </a:p>
          <a:p>
            <a:pPr marL="0" marR="0" lvl="0" indent="0" algn="l" rtl="0">
              <a:lnSpc>
                <a:spcPct val="80000"/>
              </a:lnSpc>
              <a:spcBef>
                <a:spcPts val="0"/>
              </a:spcBef>
              <a:spcAft>
                <a:spcPts val="0"/>
              </a:spcAft>
              <a:buClr>
                <a:schemeClr val="dk1"/>
              </a:buClr>
              <a:buSzPts val="1110"/>
              <a:buFont typeface="Arial"/>
              <a:buChar char="•"/>
            </a:pPr>
            <a:r>
              <a:rPr lang="en-US" sz="1110" b="0" i="0" u="none" strike="noStrike" cap="none">
                <a:solidFill>
                  <a:schemeClr val="dk1"/>
                </a:solidFill>
                <a:latin typeface="Calibri"/>
                <a:ea typeface="Calibri"/>
                <a:cs typeface="Calibri"/>
                <a:sym typeface="Calibri"/>
              </a:rPr>
              <a:t>Subjects tended to mimic the behavior of the confederate, both when the confederate made eye contact and smiled frequently at the subject and when the confederate did not make eye contact and was not smiling.</a:t>
            </a:r>
            <a:endParaRPr/>
          </a:p>
          <a:p>
            <a:pPr marL="0" marR="0" lvl="0" indent="0" algn="l" rtl="0">
              <a:lnSpc>
                <a:spcPct val="80000"/>
              </a:lnSpc>
              <a:spcBef>
                <a:spcPts val="0"/>
              </a:spcBef>
              <a:spcAft>
                <a:spcPts val="0"/>
              </a:spcAft>
              <a:buClr>
                <a:schemeClr val="dk1"/>
              </a:buClr>
              <a:buSzPts val="1110"/>
              <a:buFont typeface="Arial"/>
              <a:buChar char="•"/>
            </a:pPr>
            <a:r>
              <a:rPr lang="en-US" sz="1110" b="0" i="0" u="none" strike="noStrike" cap="none">
                <a:solidFill>
                  <a:schemeClr val="dk1"/>
                </a:solidFill>
                <a:latin typeface="Calibri"/>
                <a:ea typeface="Calibri"/>
                <a:cs typeface="Calibri"/>
                <a:sym typeface="Calibri"/>
              </a:rPr>
              <a:t>Furthermore, when confederates mimicked the behavior of the participant, the participant later rated the confederate as more "likable" than confederates who did not engage in mimicking behavior. </a:t>
            </a:r>
            <a:endParaRPr/>
          </a:p>
          <a:p>
            <a:pPr marL="0" marR="0" lvl="0" indent="0" algn="l" rtl="0">
              <a:lnSpc>
                <a:spcPct val="80000"/>
              </a:lnSpc>
              <a:spcBef>
                <a:spcPts val="0"/>
              </a:spcBef>
              <a:spcAft>
                <a:spcPts val="0"/>
              </a:spcAft>
              <a:buClr>
                <a:schemeClr val="dk1"/>
              </a:buClr>
              <a:buSzPts val="1110"/>
              <a:buFont typeface="Arial"/>
              <a:buChar char="•"/>
            </a:pPr>
            <a:r>
              <a:rPr lang="en-US" sz="1110" b="0" i="0" u="none" strike="noStrike" cap="none">
                <a:solidFill>
                  <a:schemeClr val="dk1"/>
                </a:solidFill>
                <a:latin typeface="Calibri"/>
                <a:ea typeface="Calibri"/>
                <a:cs typeface="Calibri"/>
                <a:sym typeface="Calibri"/>
              </a:rPr>
              <a:t>This effect was shown to be more pronounced in people that were more dispositionally empathetic. The authors suggested that this unconscious mimicry could lead to greater group cohesion and coordination.</a:t>
            </a:r>
            <a:endParaRPr/>
          </a:p>
          <a:p>
            <a:pPr marL="0" marR="0" lvl="0" indent="70485" algn="l" rtl="0">
              <a:lnSpc>
                <a:spcPct val="80000"/>
              </a:lnSpc>
              <a:spcBef>
                <a:spcPts val="0"/>
              </a:spcBef>
              <a:spcAft>
                <a:spcPts val="0"/>
              </a:spcAft>
              <a:buClr>
                <a:schemeClr val="dk1"/>
              </a:buClr>
              <a:buSzPts val="1110"/>
              <a:buFont typeface="Arial"/>
              <a:buNone/>
            </a:pPr>
            <a:endParaRPr sz="111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r>
              <a:rPr lang="en-US" sz="1110" b="0" i="0" u="none" strike="noStrike" cap="none">
                <a:solidFill>
                  <a:schemeClr val="dk1"/>
                </a:solidFill>
                <a:latin typeface="Calibri"/>
                <a:ea typeface="Calibri"/>
                <a:cs typeface="Calibri"/>
                <a:sym typeface="Calibri"/>
              </a:rPr>
              <a:t>Mood linkage (mood contagion)</a:t>
            </a:r>
            <a:endParaRPr/>
          </a:p>
          <a:p>
            <a:pPr marL="0" marR="0" lvl="0" indent="0" algn="l" rtl="0">
              <a:lnSpc>
                <a:spcPct val="80000"/>
              </a:lnSpc>
              <a:spcBef>
                <a:spcPts val="0"/>
              </a:spcBef>
              <a:spcAft>
                <a:spcPts val="0"/>
              </a:spcAft>
              <a:buClr>
                <a:schemeClr val="dk1"/>
              </a:buClr>
              <a:buSzPts val="1110"/>
              <a:buFont typeface="Arial"/>
              <a:buChar char="•"/>
            </a:pPr>
            <a:r>
              <a:rPr lang="en-US" sz="1110" b="0" i="0" u="none" strike="noStrike" cap="none">
                <a:solidFill>
                  <a:schemeClr val="dk1"/>
                </a:solidFill>
                <a:latin typeface="Calibri"/>
                <a:ea typeface="Calibri"/>
                <a:cs typeface="Calibri"/>
                <a:sym typeface="Calibri"/>
              </a:rPr>
              <a:t>tendency of individuals to express and feel emotions that are similar to and influenced by those of others. </a:t>
            </a:r>
            <a:endParaRPr/>
          </a:p>
          <a:p>
            <a:pPr marL="0" marR="0" lvl="0" indent="0" algn="l" rtl="0">
              <a:lnSpc>
                <a:spcPct val="80000"/>
              </a:lnSpc>
              <a:spcBef>
                <a:spcPts val="0"/>
              </a:spcBef>
              <a:spcAft>
                <a:spcPts val="0"/>
              </a:spcAft>
              <a:buClr>
                <a:schemeClr val="dk1"/>
              </a:buClr>
              <a:buSzPts val="1110"/>
              <a:buFont typeface="Arial"/>
              <a:buChar char="•"/>
            </a:pPr>
            <a:r>
              <a:rPr lang="en-US" sz="1110" b="0" i="0" u="none" strike="noStrike" cap="none">
                <a:solidFill>
                  <a:schemeClr val="dk1"/>
                </a:solidFill>
                <a:latin typeface="Calibri"/>
                <a:ea typeface="Calibri"/>
                <a:cs typeface="Calibri"/>
                <a:sym typeface="Calibri"/>
              </a:rPr>
              <a:t>It represents a tendency to automatically mimic and synchronize facial expressions, vocalizations, postures, and movements with those of another person and, consequently, to converge emotionally.</a:t>
            </a:r>
            <a:endParaRPr/>
          </a:p>
          <a:p>
            <a:pPr marL="0" marR="0" lvl="0" indent="70485" algn="l" rtl="0">
              <a:lnSpc>
                <a:spcPct val="80000"/>
              </a:lnSpc>
              <a:spcBef>
                <a:spcPts val="0"/>
              </a:spcBef>
              <a:spcAft>
                <a:spcPts val="0"/>
              </a:spcAft>
              <a:buClr>
                <a:schemeClr val="dk1"/>
              </a:buClr>
              <a:buSzPts val="1110"/>
              <a:buFont typeface="Arial"/>
              <a:buNone/>
            </a:pPr>
            <a:endParaRPr sz="111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r>
              <a:rPr lang="en-US" sz="1110" b="0" i="0" u="none" strike="noStrike" cap="none">
                <a:solidFill>
                  <a:schemeClr val="dk1"/>
                </a:solidFill>
                <a:latin typeface="Calibri"/>
                <a:ea typeface="Calibri"/>
                <a:cs typeface="Calibri"/>
                <a:sym typeface="Calibri"/>
              </a:rPr>
              <a:t>Negative examples of chameleon effect and mood linkage → In the wake of the 1999 Columbine shootings, almost all North American states experienced copycat threats. In addition, following publicized suicides, there may be an increase of suicide. This happened after actress Marilyn Monroe committed suicide in 1962 as the August suicide rate subsequently rose above average.</a:t>
            </a:r>
            <a:endParaRPr sz="111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110"/>
          </a:p>
          <a:p>
            <a:pPr marL="0" marR="0" lvl="0" indent="0" algn="l" rtl="0">
              <a:lnSpc>
                <a:spcPct val="80000"/>
              </a:lnSpc>
              <a:spcBef>
                <a:spcPts val="0"/>
              </a:spcBef>
              <a:spcAft>
                <a:spcPts val="0"/>
              </a:spcAft>
              <a:buClr>
                <a:schemeClr val="dk1"/>
              </a:buClr>
              <a:buFont typeface="Arial"/>
              <a:buNone/>
            </a:pPr>
            <a:r>
              <a:rPr lang="en-US" sz="1110"/>
              <a:t>Chameleon effect: </a:t>
            </a:r>
            <a:r>
              <a:rPr lang="en-US" sz="1110" u="sng">
                <a:solidFill>
                  <a:schemeClr val="hlink"/>
                </a:solidFill>
                <a:hlinkClick r:id="rId3"/>
              </a:rPr>
              <a:t>https://study.com/academy/lesson/the-chameleon-effect-in-psychology-definition-lesson.html</a:t>
            </a:r>
            <a:r>
              <a:rPr lang="en-US" sz="1110"/>
              <a:t> </a:t>
            </a:r>
            <a:endParaRPr sz="1110"/>
          </a:p>
          <a:p>
            <a:pPr marL="0" marR="0" lvl="0" indent="0" algn="l" rtl="0">
              <a:lnSpc>
                <a:spcPct val="80000"/>
              </a:lnSpc>
              <a:spcBef>
                <a:spcPts val="0"/>
              </a:spcBef>
              <a:spcAft>
                <a:spcPts val="0"/>
              </a:spcAft>
              <a:buNone/>
            </a:pPr>
            <a:endParaRPr sz="1110" b="0" i="0" u="none" strike="noStrike" cap="none">
              <a:solidFill>
                <a:schemeClr val="dk1"/>
              </a:solidFill>
              <a:latin typeface="Calibri"/>
              <a:ea typeface="Calibri"/>
              <a:cs typeface="Calibri"/>
              <a:sym typeface="Calibri"/>
            </a:endParaRPr>
          </a:p>
        </p:txBody>
      </p:sp>
      <p:sp>
        <p:nvSpPr>
          <p:cNvPr id="305" name="Google Shape;30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13" name="Google Shape;313;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Informational </a:t>
            </a:r>
            <a:r>
              <a:rPr lang="en-US" sz="1100" b="0" i="0" u="none" strike="noStrike" cap="none">
                <a:solidFill>
                  <a:schemeClr val="dk1"/>
                </a:solidFill>
                <a:latin typeface="Calibri"/>
                <a:ea typeface="Calibri"/>
                <a:cs typeface="Calibri"/>
                <a:sym typeface="Calibri"/>
              </a:rPr>
              <a:t>- Especially strong when the person is unsure about the correct behavior, they will look to others on how to behave</a:t>
            </a:r>
            <a:endParaRPr sz="28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Font typeface="Calibri"/>
              <a:buNone/>
            </a:pPr>
            <a:r>
              <a:rPr lang="en-US" sz="2800" u="sng">
                <a:solidFill>
                  <a:schemeClr val="hlink"/>
                </a:solidFill>
                <a:hlinkClick r:id="rId3"/>
              </a:rPr>
              <a:t>https://youtu.be/akbCmxb_w8s</a:t>
            </a:r>
            <a:r>
              <a:rPr lang="en-US" sz="2800"/>
              <a:t> </a:t>
            </a:r>
            <a:endParaRPr sz="2800"/>
          </a:p>
          <a:p>
            <a:pPr marL="0" marR="0" lvl="1" indent="0" algn="l" rtl="0">
              <a:lnSpc>
                <a:spcPct val="100000"/>
              </a:lnSpc>
              <a:spcBef>
                <a:spcPts val="0"/>
              </a:spcBef>
              <a:spcAft>
                <a:spcPts val="0"/>
              </a:spcAft>
              <a:buClr>
                <a:schemeClr val="dk1"/>
              </a:buClr>
              <a:buFont typeface="Calibri"/>
              <a:buNone/>
            </a:pPr>
            <a:endParaRPr sz="2800"/>
          </a:p>
          <a:p>
            <a:pPr marL="171450" lvl="0" indent="-146050" algn="l" rtl="0">
              <a:lnSpc>
                <a:spcPct val="90000"/>
              </a:lnSpc>
              <a:spcBef>
                <a:spcPts val="1000"/>
              </a:spcBef>
              <a:spcAft>
                <a:spcPts val="0"/>
              </a:spcAft>
              <a:buClr>
                <a:schemeClr val="dk1"/>
              </a:buClr>
              <a:buSzPts val="1320"/>
              <a:buFont typeface="Corbel"/>
              <a:buChar char="•"/>
            </a:pPr>
            <a:r>
              <a:rPr lang="en-US" sz="1650" b="1">
                <a:latin typeface="Corbel"/>
                <a:ea typeface="Corbel"/>
                <a:cs typeface="Corbel"/>
                <a:sym typeface="Corbel"/>
              </a:rPr>
              <a:t>Asch Experiment</a:t>
            </a:r>
            <a:r>
              <a:rPr lang="en-US" sz="1650">
                <a:latin typeface="Corbel"/>
                <a:ea typeface="Corbel"/>
                <a:cs typeface="Corbel"/>
                <a:sym typeface="Corbel"/>
              </a:rPr>
              <a:t>: Conforming to the wrong answers of others because you are genuinely unsure if you are correct.</a:t>
            </a:r>
            <a:endParaRPr sz="2800"/>
          </a:p>
          <a:p>
            <a:pPr marL="0" marR="0" lvl="1" indent="0" algn="l" rtl="0">
              <a:lnSpc>
                <a:spcPct val="100000"/>
              </a:lnSpc>
              <a:spcBef>
                <a:spcPts val="0"/>
              </a:spcBef>
              <a:spcAft>
                <a:spcPts val="0"/>
              </a:spcAft>
              <a:buClr>
                <a:schemeClr val="dk1"/>
              </a:buClr>
              <a:buFont typeface="Calibri"/>
              <a:buNone/>
            </a:pPr>
            <a:endParaRPr sz="2800"/>
          </a:p>
          <a:p>
            <a:pPr marL="0" marR="0" lvl="1" indent="0" algn="l" rtl="0">
              <a:lnSpc>
                <a:spcPct val="100000"/>
              </a:lnSpc>
              <a:spcBef>
                <a:spcPts val="0"/>
              </a:spcBef>
              <a:spcAft>
                <a:spcPts val="0"/>
              </a:spcAft>
              <a:buClr>
                <a:schemeClr val="dk1"/>
              </a:buClr>
              <a:buFont typeface="Calibri"/>
              <a:buNone/>
            </a:pPr>
            <a:endParaRPr sz="2800"/>
          </a:p>
          <a:p>
            <a:pPr marL="0" marR="0" lvl="1" indent="0" algn="l" rtl="0">
              <a:lnSpc>
                <a:spcPct val="100000"/>
              </a:lnSpc>
              <a:spcBef>
                <a:spcPts val="0"/>
              </a:spcBef>
              <a:spcAft>
                <a:spcPts val="0"/>
              </a:spcAft>
              <a:buClr>
                <a:schemeClr val="dk1"/>
              </a:buClr>
              <a:buFont typeface="Calibri"/>
              <a:buNone/>
            </a:pPr>
            <a:endParaRPr sz="2800"/>
          </a:p>
          <a:p>
            <a:pPr marL="0" marR="0" lvl="1" indent="0" algn="l" rtl="0">
              <a:lnSpc>
                <a:spcPct val="100000"/>
              </a:lnSpc>
              <a:spcBef>
                <a:spcPts val="0"/>
              </a:spcBef>
              <a:spcAft>
                <a:spcPts val="0"/>
              </a:spcAft>
              <a:buClr>
                <a:schemeClr val="dk1"/>
              </a:buClr>
              <a:buFont typeface="Calibri"/>
              <a:buNone/>
            </a:pPr>
            <a:r>
              <a:rPr lang="en-US" sz="2800"/>
              <a:t>Normative: </a:t>
            </a:r>
            <a:endParaRPr sz="2800"/>
          </a:p>
          <a:p>
            <a:pPr marL="0" marR="0" lvl="1" indent="0" algn="l" rtl="0">
              <a:lnSpc>
                <a:spcPct val="100000"/>
              </a:lnSpc>
              <a:spcBef>
                <a:spcPts val="0"/>
              </a:spcBef>
              <a:spcAft>
                <a:spcPts val="0"/>
              </a:spcAft>
              <a:buClr>
                <a:schemeClr val="dk1"/>
              </a:buClr>
              <a:buFont typeface="Calibri"/>
              <a:buNone/>
            </a:pPr>
            <a:r>
              <a:rPr lang="en-US" sz="2800" u="sng">
                <a:solidFill>
                  <a:schemeClr val="hlink"/>
                </a:solidFill>
                <a:hlinkClick r:id="rId4"/>
              </a:rPr>
              <a:t>https://www.youtube.com/watch?v=BgRoiTWkBHU</a:t>
            </a:r>
            <a:r>
              <a:rPr lang="en-US" sz="2800"/>
              <a:t> </a:t>
            </a:r>
            <a:endParaRPr sz="2800"/>
          </a:p>
          <a:p>
            <a:pPr marL="0" marR="0" lvl="1" indent="0" algn="l" rtl="0">
              <a:lnSpc>
                <a:spcPct val="100000"/>
              </a:lnSpc>
              <a:spcBef>
                <a:spcPts val="0"/>
              </a:spcBef>
              <a:spcAft>
                <a:spcPts val="0"/>
              </a:spcAft>
              <a:buClr>
                <a:schemeClr val="dk1"/>
              </a:buClr>
              <a:buFont typeface="Calibri"/>
              <a:buNone/>
            </a:pPr>
            <a:endParaRPr sz="2800"/>
          </a:p>
          <a:p>
            <a:pPr marL="171450" lvl="0" indent="-146050" algn="l" rtl="0">
              <a:lnSpc>
                <a:spcPct val="90000"/>
              </a:lnSpc>
              <a:spcBef>
                <a:spcPts val="1000"/>
              </a:spcBef>
              <a:spcAft>
                <a:spcPts val="0"/>
              </a:spcAft>
              <a:buClr>
                <a:schemeClr val="dk1"/>
              </a:buClr>
              <a:buSzPts val="1320"/>
              <a:buFont typeface="Corbel"/>
              <a:buChar char="•"/>
            </a:pPr>
            <a:r>
              <a:rPr lang="en-US" sz="1650" b="1">
                <a:latin typeface="Corbel"/>
                <a:ea typeface="Corbel"/>
                <a:cs typeface="Corbel"/>
                <a:sym typeface="Corbel"/>
              </a:rPr>
              <a:t>Asch Experiment</a:t>
            </a:r>
            <a:r>
              <a:rPr lang="en-US" sz="1650">
                <a:latin typeface="Corbel"/>
                <a:ea typeface="Corbel"/>
                <a:cs typeface="Corbel"/>
                <a:sym typeface="Corbel"/>
              </a:rPr>
              <a:t>: Conforming to the wrong answers of others because you want social approval of the group.</a:t>
            </a:r>
            <a:endParaRPr sz="2800"/>
          </a:p>
          <a:p>
            <a:pPr marL="0" lvl="1" indent="0" algn="l" rtl="0">
              <a:spcBef>
                <a:spcPts val="0"/>
              </a:spcBef>
              <a:spcAft>
                <a:spcPts val="0"/>
              </a:spcAft>
              <a:buClr>
                <a:schemeClr val="dk1"/>
              </a:buClr>
              <a:buFont typeface="Calibri"/>
              <a:buNone/>
            </a:pPr>
            <a:endParaRPr sz="2800"/>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9" name="Google Shape;329;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55" name="Google Shape;35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8" name="Google Shape;368;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The Tenth Man strategy essentially says that if nine people agree on a particular course, the tenth person must, in the context of this strategy, take a contrary approach so that all alternatives can be considered.  In business, this process can help break “groupthink” and ensure that a business considers all options.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5" name="Google Shape;375;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Nazi regime’s reign in Germany</a:t>
            </a:r>
            <a:endParaRPr sz="1200" b="0" i="0" u="none" strike="noStrike" cap="none">
              <a:solidFill>
                <a:schemeClr val="dk1"/>
              </a:solidFill>
              <a:latin typeface="Calibri"/>
              <a:ea typeface="Calibri"/>
              <a:cs typeface="Calibri"/>
              <a:sym typeface="Calibri"/>
            </a:endParaRPr>
          </a:p>
        </p:txBody>
      </p:sp>
      <p:sp>
        <p:nvSpPr>
          <p:cNvPr id="385" name="Google Shape;385;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453b15744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5453b15744_0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453b1574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5453b15744_0_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5453b15744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5453b15744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22" name="Google Shape;422;g5453b15744_0_1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5453b15744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5453b15744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453b1574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5453b15744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453b1574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g5453b15744_0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5453b15744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g5453b15744_0_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5453b15744_0_2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5453b15744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91" name="Google Shape;491;g5453b15744_0_2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152dde2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2152dde2f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https://www.youtube.com/watch?v=HTAxtwHHESs</a:t>
            </a:r>
            <a:r>
              <a:rPr lang="en-US"/>
              <a:t> </a:t>
            </a:r>
            <a:endParaRPr/>
          </a:p>
        </p:txBody>
      </p:sp>
      <p:sp>
        <p:nvSpPr>
          <p:cNvPr id="121" name="Google Shape;12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182879" y="182879"/>
            <a:ext cx="8778240" cy="6492240"/>
          </a:xfrm>
          <a:prstGeom prst="rect">
            <a:avLst/>
          </a:prstGeom>
          <a:no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832485" y="882376"/>
            <a:ext cx="7475220" cy="2926080"/>
          </a:xfrm>
          <a:prstGeom prst="rect">
            <a:avLst/>
          </a:prstGeom>
          <a:noFill/>
          <a:ln>
            <a:noFill/>
          </a:ln>
        </p:spPr>
        <p:txBody>
          <a:bodyPr spcFirstLastPara="1" wrap="square" lIns="91425" tIns="91425" rIns="91425" bIns="91425" anchor="b" anchorCtr="0"/>
          <a:lstStyle>
            <a:lvl1pPr marL="0" marR="0" lvl="0" indent="0" algn="ctr" rtl="0">
              <a:lnSpc>
                <a:spcPct val="85000"/>
              </a:lnSpc>
              <a:spcBef>
                <a:spcPts val="0"/>
              </a:spcBef>
              <a:spcAft>
                <a:spcPts val="0"/>
              </a:spcAft>
              <a:buClr>
                <a:schemeClr val="dk1"/>
              </a:buClr>
              <a:buSzPts val="1400"/>
              <a:buFont typeface="Corbel"/>
              <a:buNone/>
              <a:defRPr sz="6000" b="1" i="0" u="none" strike="noStrike" cap="none">
                <a:solidFill>
                  <a:schemeClr val="dk1"/>
                </a:solidFill>
                <a:latin typeface="Corbel"/>
                <a:ea typeface="Corbel"/>
                <a:cs typeface="Corbel"/>
                <a:sym typeface="Corbe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2"/>
          <p:cNvSpPr txBox="1">
            <a:spLocks noGrp="1"/>
          </p:cNvSpPr>
          <p:nvPr>
            <p:ph type="subTitle" idx="1"/>
          </p:nvPr>
        </p:nvSpPr>
        <p:spPr>
          <a:xfrm>
            <a:off x="1282148" y="3869635"/>
            <a:ext cx="6575895" cy="1388165"/>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1600"/>
              <a:buFont typeface="Corbel"/>
              <a:buNone/>
              <a:defRPr sz="1800" b="0" i="0" u="none" strike="noStrike" cap="none">
                <a:solidFill>
                  <a:schemeClr val="dk1"/>
                </a:solidFill>
                <a:latin typeface="Corbel"/>
                <a:ea typeface="Corbel"/>
                <a:cs typeface="Corbel"/>
                <a:sym typeface="Corbel"/>
              </a:defRPr>
            </a:lvl1pPr>
            <a:lvl2pPr marL="342900" marR="0" lvl="1" indent="0" algn="ctr" rtl="0">
              <a:lnSpc>
                <a:spcPct val="90000"/>
              </a:lnSpc>
              <a:spcBef>
                <a:spcPts val="150"/>
              </a:spcBef>
              <a:spcAft>
                <a:spcPts val="0"/>
              </a:spcAft>
              <a:buClr>
                <a:schemeClr val="dk1"/>
              </a:buClr>
              <a:buSzPts val="1440"/>
              <a:buFont typeface="Corbel"/>
              <a:buNone/>
              <a:defRPr sz="1800" b="0" i="0" u="none" strike="noStrike" cap="none">
                <a:solidFill>
                  <a:schemeClr val="dk1"/>
                </a:solidFill>
                <a:latin typeface="Corbel"/>
                <a:ea typeface="Corbel"/>
                <a:cs typeface="Corbel"/>
                <a:sym typeface="Corbel"/>
              </a:defRPr>
            </a:lvl2pPr>
            <a:lvl3pPr marL="685800" marR="0" lvl="2" indent="0" algn="ctr" rtl="0">
              <a:lnSpc>
                <a:spcPct val="90000"/>
              </a:lnSpc>
              <a:spcBef>
                <a:spcPts val="300"/>
              </a:spcBef>
              <a:spcAft>
                <a:spcPts val="0"/>
              </a:spcAft>
              <a:buClr>
                <a:schemeClr val="dk1"/>
              </a:buClr>
              <a:buSzPts val="1280"/>
              <a:buFont typeface="Corbel"/>
              <a:buNone/>
              <a:defRPr sz="1800" b="0" i="0" u="none" strike="noStrike" cap="none">
                <a:solidFill>
                  <a:schemeClr val="dk1"/>
                </a:solidFill>
                <a:latin typeface="Corbel"/>
                <a:ea typeface="Corbel"/>
                <a:cs typeface="Corbel"/>
                <a:sym typeface="Corbel"/>
              </a:defRPr>
            </a:lvl3pPr>
            <a:lvl4pPr marL="1028700" marR="0" lvl="3" indent="0" algn="ctr" rtl="0">
              <a:lnSpc>
                <a:spcPct val="90000"/>
              </a:lnSpc>
              <a:spcBef>
                <a:spcPts val="300"/>
              </a:spcBef>
              <a:spcAft>
                <a:spcPts val="0"/>
              </a:spcAft>
              <a:buClr>
                <a:schemeClr val="dk1"/>
              </a:buClr>
              <a:buSzPts val="1120"/>
              <a:buFont typeface="Corbel"/>
              <a:buNone/>
              <a:defRPr sz="1500" b="0" i="0" u="none" strike="noStrike" cap="none">
                <a:solidFill>
                  <a:schemeClr val="dk1"/>
                </a:solidFill>
                <a:latin typeface="Corbel"/>
                <a:ea typeface="Corbel"/>
                <a:cs typeface="Corbel"/>
                <a:sym typeface="Corbel"/>
              </a:defRPr>
            </a:lvl4pPr>
            <a:lvl5pPr marL="1371600" marR="0" lvl="4" indent="0" algn="ctr" rtl="0">
              <a:lnSpc>
                <a:spcPct val="90000"/>
              </a:lnSpc>
              <a:spcBef>
                <a:spcPts val="300"/>
              </a:spcBef>
              <a:spcAft>
                <a:spcPts val="0"/>
              </a:spcAft>
              <a:buClr>
                <a:schemeClr val="dk1"/>
              </a:buClr>
              <a:buSzPts val="1120"/>
              <a:buFont typeface="Corbel"/>
              <a:buNone/>
              <a:defRPr sz="1500" b="0" i="0" u="none" strike="noStrike" cap="none">
                <a:solidFill>
                  <a:schemeClr val="dk1"/>
                </a:solidFill>
                <a:latin typeface="Corbel"/>
                <a:ea typeface="Corbel"/>
                <a:cs typeface="Corbel"/>
                <a:sym typeface="Corbel"/>
              </a:defRPr>
            </a:lvl5pPr>
            <a:lvl6pPr marL="1714500" marR="0" lvl="5" indent="0" algn="ctr" rtl="0">
              <a:lnSpc>
                <a:spcPct val="90000"/>
              </a:lnSpc>
              <a:spcBef>
                <a:spcPts val="300"/>
              </a:spcBef>
              <a:spcAft>
                <a:spcPts val="0"/>
              </a:spcAft>
              <a:buClr>
                <a:schemeClr val="dk1"/>
              </a:buClr>
              <a:buSzPts val="1120"/>
              <a:buFont typeface="Corbel"/>
              <a:buNone/>
              <a:defRPr sz="1500" b="0" i="0" u="none" strike="noStrike" cap="none">
                <a:solidFill>
                  <a:schemeClr val="dk1"/>
                </a:solidFill>
                <a:latin typeface="Corbel"/>
                <a:ea typeface="Corbel"/>
                <a:cs typeface="Corbel"/>
                <a:sym typeface="Corbel"/>
              </a:defRPr>
            </a:lvl6pPr>
            <a:lvl7pPr marL="2057400" marR="0" lvl="6" indent="0" algn="ctr" rtl="0">
              <a:lnSpc>
                <a:spcPct val="90000"/>
              </a:lnSpc>
              <a:spcBef>
                <a:spcPts val="300"/>
              </a:spcBef>
              <a:spcAft>
                <a:spcPts val="0"/>
              </a:spcAft>
              <a:buClr>
                <a:schemeClr val="dk1"/>
              </a:buClr>
              <a:buSzPts val="1120"/>
              <a:buFont typeface="Corbel"/>
              <a:buNone/>
              <a:defRPr sz="1500" b="0" i="0" u="none" strike="noStrike" cap="none">
                <a:solidFill>
                  <a:schemeClr val="dk1"/>
                </a:solidFill>
                <a:latin typeface="Corbel"/>
                <a:ea typeface="Corbel"/>
                <a:cs typeface="Corbel"/>
                <a:sym typeface="Corbel"/>
              </a:defRPr>
            </a:lvl7pPr>
            <a:lvl8pPr marL="2400300" marR="0" lvl="7" indent="0" algn="ctr" rtl="0">
              <a:lnSpc>
                <a:spcPct val="90000"/>
              </a:lnSpc>
              <a:spcBef>
                <a:spcPts val="300"/>
              </a:spcBef>
              <a:spcAft>
                <a:spcPts val="0"/>
              </a:spcAft>
              <a:buClr>
                <a:schemeClr val="dk1"/>
              </a:buClr>
              <a:buSzPts val="1120"/>
              <a:buFont typeface="Corbel"/>
              <a:buNone/>
              <a:defRPr sz="1500" b="0" i="0" u="none" strike="noStrike" cap="none">
                <a:solidFill>
                  <a:schemeClr val="dk1"/>
                </a:solidFill>
                <a:latin typeface="Corbel"/>
                <a:ea typeface="Corbel"/>
                <a:cs typeface="Corbel"/>
                <a:sym typeface="Corbel"/>
              </a:defRPr>
            </a:lvl8pPr>
            <a:lvl9pPr marL="2743200" marR="0" lvl="8" indent="0" algn="ctr" rtl="0">
              <a:lnSpc>
                <a:spcPct val="90000"/>
              </a:lnSpc>
              <a:spcBef>
                <a:spcPts val="300"/>
              </a:spcBef>
              <a:spcAft>
                <a:spcPts val="300"/>
              </a:spcAft>
              <a:buClr>
                <a:schemeClr val="dk1"/>
              </a:buClr>
              <a:buSzPts val="1120"/>
              <a:buFont typeface="Corbel"/>
              <a:buNone/>
              <a:defRPr sz="1500" b="0" i="0" u="none" strike="noStrike" cap="none">
                <a:solidFill>
                  <a:schemeClr val="dk1"/>
                </a:solidFill>
                <a:latin typeface="Corbel"/>
                <a:ea typeface="Corbel"/>
                <a:cs typeface="Corbel"/>
                <a:sym typeface="Corbel"/>
              </a:defRPr>
            </a:lvl9pPr>
          </a:lstStyle>
          <a:p>
            <a:endParaRPr/>
          </a:p>
        </p:txBody>
      </p:sp>
      <p:sp>
        <p:nvSpPr>
          <p:cNvPr id="20" name="Google Shape;20;p2"/>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1" name="Google Shape;21;p2"/>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2" name="Google Shape;22;p2"/>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2"/>
          <p:cNvCxnSpPr/>
          <p:nvPr/>
        </p:nvCxnSpPr>
        <p:spPr>
          <a:xfrm>
            <a:off x="1483995" y="3733800"/>
            <a:ext cx="61722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57250" y="609600"/>
            <a:ext cx="7406640" cy="135636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orbel"/>
              <a:buNone/>
              <a:defRPr sz="4000" b="0" i="0" u="none" strike="noStrike" cap="none">
                <a:solidFill>
                  <a:schemeClr val="dk1"/>
                </a:solidFill>
                <a:latin typeface="Corbel"/>
                <a:ea typeface="Corbel"/>
                <a:cs typeface="Corbel"/>
                <a:sym typeface="Corbe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8" name="Google Shape;78;p11"/>
          <p:cNvSpPr txBox="1">
            <a:spLocks noGrp="1"/>
          </p:cNvSpPr>
          <p:nvPr>
            <p:ph type="body" idx="1"/>
          </p:nvPr>
        </p:nvSpPr>
        <p:spPr>
          <a:xfrm rot="5400000">
            <a:off x="2540278" y="374374"/>
            <a:ext cx="4038600" cy="7404653"/>
          </a:xfrm>
          <a:prstGeom prst="rect">
            <a:avLst/>
          </a:prstGeom>
          <a:noFill/>
          <a:ln>
            <a:noFill/>
          </a:ln>
        </p:spPr>
        <p:txBody>
          <a:bodyPr spcFirstLastPara="1" wrap="square" lIns="91425" tIns="91425" rIns="91425" bIns="91425" anchor="t" anchorCtr="0"/>
          <a:lstStyle>
            <a:lvl1pPr marL="457200" marR="0" lvl="0" indent="-330200" algn="l" rtl="0">
              <a:lnSpc>
                <a:spcPct val="90000"/>
              </a:lnSpc>
              <a:spcBef>
                <a:spcPts val="10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1pPr>
            <a:lvl2pPr marL="914400" marR="0" lvl="1" indent="-320040" algn="l" rtl="0">
              <a:lnSpc>
                <a:spcPct val="90000"/>
              </a:lnSpc>
              <a:spcBef>
                <a:spcPts val="15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2pPr>
            <a:lvl3pPr marL="1371600" marR="0" lvl="2" indent="-309880" algn="l" rtl="0">
              <a:lnSpc>
                <a:spcPct val="90000"/>
              </a:lnSpc>
              <a:spcBef>
                <a:spcPts val="3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3pPr>
            <a:lvl4pPr marL="1828800" marR="0" lvl="3" indent="-299719"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4pPr>
            <a:lvl5pPr marL="2286000" marR="0" lvl="4"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5pPr>
            <a:lvl6pPr marL="2743200" marR="0" lvl="5"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6pPr>
            <a:lvl7pPr marL="3200400" marR="0" lvl="6"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7pPr>
            <a:lvl8pPr marL="3657600" marR="0" lvl="7"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8pPr>
            <a:lvl9pPr marL="4114800" marR="0" lvl="8" indent="-299720" algn="l" rtl="0">
              <a:lnSpc>
                <a:spcPct val="90000"/>
              </a:lnSpc>
              <a:spcBef>
                <a:spcPts val="300"/>
              </a:spcBef>
              <a:spcAft>
                <a:spcPts val="300"/>
              </a:spcAft>
              <a:buClr>
                <a:schemeClr val="dk1"/>
              </a:buClr>
              <a:buSzPts val="1120"/>
              <a:buFont typeface="Corbel"/>
              <a:buChar char="•"/>
              <a:defRPr sz="1400" b="0" i="0" u="none" strike="noStrike" cap="none">
                <a:solidFill>
                  <a:schemeClr val="dk1"/>
                </a:solidFill>
                <a:latin typeface="Corbel"/>
                <a:ea typeface="Corbel"/>
                <a:cs typeface="Corbel"/>
                <a:sym typeface="Corbel"/>
              </a:defRPr>
            </a:lvl9pPr>
          </a:lstStyle>
          <a:p>
            <a:endParaRPr/>
          </a:p>
        </p:txBody>
      </p:sp>
      <p:sp>
        <p:nvSpPr>
          <p:cNvPr id="79" name="Google Shape;79;p11"/>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0" name="Google Shape;80;p11"/>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1" name="Google Shape;81;p11"/>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Corbel"/>
                <a:ea typeface="Corbel"/>
                <a:cs typeface="Corbel"/>
                <a:sym typeface="Corbel"/>
              </a:defRPr>
            </a:lvl1pPr>
            <a:lvl2pPr marL="0" marR="0" lvl="1" indent="0" algn="r" rtl="0">
              <a:spcBef>
                <a:spcPts val="0"/>
              </a:spcBef>
              <a:buNone/>
              <a:defRPr sz="1000">
                <a:solidFill>
                  <a:schemeClr val="dk1"/>
                </a:solidFill>
                <a:latin typeface="Corbel"/>
                <a:ea typeface="Corbel"/>
                <a:cs typeface="Corbel"/>
                <a:sym typeface="Corbel"/>
              </a:defRPr>
            </a:lvl2pPr>
            <a:lvl3pPr marL="0" marR="0" lvl="2" indent="0" algn="r" rtl="0">
              <a:spcBef>
                <a:spcPts val="0"/>
              </a:spcBef>
              <a:buNone/>
              <a:defRPr sz="1000">
                <a:solidFill>
                  <a:schemeClr val="dk1"/>
                </a:solidFill>
                <a:latin typeface="Corbel"/>
                <a:ea typeface="Corbel"/>
                <a:cs typeface="Corbel"/>
                <a:sym typeface="Corbel"/>
              </a:defRPr>
            </a:lvl3pPr>
            <a:lvl4pPr marL="0" marR="0" lvl="3" indent="0" algn="r" rtl="0">
              <a:spcBef>
                <a:spcPts val="0"/>
              </a:spcBef>
              <a:buNone/>
              <a:defRPr sz="1000">
                <a:solidFill>
                  <a:schemeClr val="dk1"/>
                </a:solidFill>
                <a:latin typeface="Corbel"/>
                <a:ea typeface="Corbel"/>
                <a:cs typeface="Corbel"/>
                <a:sym typeface="Corbel"/>
              </a:defRPr>
            </a:lvl4pPr>
            <a:lvl5pPr marL="0" marR="0" lvl="4" indent="0" algn="r" rtl="0">
              <a:spcBef>
                <a:spcPts val="0"/>
              </a:spcBef>
              <a:buNone/>
              <a:defRPr sz="1000">
                <a:solidFill>
                  <a:schemeClr val="dk1"/>
                </a:solidFill>
                <a:latin typeface="Corbel"/>
                <a:ea typeface="Corbel"/>
                <a:cs typeface="Corbel"/>
                <a:sym typeface="Corbel"/>
              </a:defRPr>
            </a:lvl5pPr>
            <a:lvl6pPr marL="0" marR="0" lvl="5" indent="0" algn="r" rtl="0">
              <a:spcBef>
                <a:spcPts val="0"/>
              </a:spcBef>
              <a:buNone/>
              <a:defRPr sz="1000">
                <a:solidFill>
                  <a:schemeClr val="dk1"/>
                </a:solidFill>
                <a:latin typeface="Corbel"/>
                <a:ea typeface="Corbel"/>
                <a:cs typeface="Corbel"/>
                <a:sym typeface="Corbel"/>
              </a:defRPr>
            </a:lvl6pPr>
            <a:lvl7pPr marL="0" marR="0" lvl="6" indent="0" algn="r" rtl="0">
              <a:spcBef>
                <a:spcPts val="0"/>
              </a:spcBef>
              <a:buNone/>
              <a:defRPr sz="1000">
                <a:solidFill>
                  <a:schemeClr val="dk1"/>
                </a:solidFill>
                <a:latin typeface="Corbel"/>
                <a:ea typeface="Corbel"/>
                <a:cs typeface="Corbel"/>
                <a:sym typeface="Corbel"/>
              </a:defRPr>
            </a:lvl7pPr>
            <a:lvl8pPr marL="0" marR="0" lvl="7" indent="0" algn="r" rtl="0">
              <a:spcBef>
                <a:spcPts val="0"/>
              </a:spcBef>
              <a:buNone/>
              <a:defRPr sz="1000">
                <a:solidFill>
                  <a:schemeClr val="dk1"/>
                </a:solidFill>
                <a:latin typeface="Corbel"/>
                <a:ea typeface="Corbel"/>
                <a:cs typeface="Corbel"/>
                <a:sym typeface="Corbel"/>
              </a:defRPr>
            </a:lvl8pPr>
            <a:lvl9pPr marL="0" marR="0" lvl="8" indent="0" algn="r" rtl="0">
              <a:spcBef>
                <a:spcPts val="0"/>
              </a:spcBef>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4710112" y="2595563"/>
            <a:ext cx="5410200" cy="1743075"/>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orbel"/>
              <a:buNone/>
              <a:defRPr sz="4000" b="0" i="0" u="none" strike="noStrike" cap="none">
                <a:solidFill>
                  <a:schemeClr val="dk1"/>
                </a:solidFill>
                <a:latin typeface="Corbel"/>
                <a:ea typeface="Corbel"/>
                <a:cs typeface="Corbel"/>
                <a:sym typeface="Corbe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4" name="Google Shape;84;p12"/>
          <p:cNvSpPr txBox="1">
            <a:spLocks noGrp="1"/>
          </p:cNvSpPr>
          <p:nvPr>
            <p:ph type="body" idx="1"/>
          </p:nvPr>
        </p:nvSpPr>
        <p:spPr>
          <a:xfrm rot="5400000">
            <a:off x="938212" y="681038"/>
            <a:ext cx="5410200" cy="5572125"/>
          </a:xfrm>
          <a:prstGeom prst="rect">
            <a:avLst/>
          </a:prstGeom>
          <a:noFill/>
          <a:ln>
            <a:noFill/>
          </a:ln>
        </p:spPr>
        <p:txBody>
          <a:bodyPr spcFirstLastPara="1" wrap="square" lIns="91425" tIns="91425" rIns="91425" bIns="91425" anchor="t" anchorCtr="0"/>
          <a:lstStyle>
            <a:lvl1pPr marL="457200" marR="0" lvl="0" indent="-330200" algn="l" rtl="0">
              <a:lnSpc>
                <a:spcPct val="90000"/>
              </a:lnSpc>
              <a:spcBef>
                <a:spcPts val="10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1pPr>
            <a:lvl2pPr marL="914400" marR="0" lvl="1" indent="-320040" algn="l" rtl="0">
              <a:lnSpc>
                <a:spcPct val="90000"/>
              </a:lnSpc>
              <a:spcBef>
                <a:spcPts val="15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2pPr>
            <a:lvl3pPr marL="1371600" marR="0" lvl="2" indent="-309880" algn="l" rtl="0">
              <a:lnSpc>
                <a:spcPct val="90000"/>
              </a:lnSpc>
              <a:spcBef>
                <a:spcPts val="3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3pPr>
            <a:lvl4pPr marL="1828800" marR="0" lvl="3" indent="-299719"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4pPr>
            <a:lvl5pPr marL="2286000" marR="0" lvl="4"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5pPr>
            <a:lvl6pPr marL="2743200" marR="0" lvl="5"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6pPr>
            <a:lvl7pPr marL="3200400" marR="0" lvl="6"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7pPr>
            <a:lvl8pPr marL="3657600" marR="0" lvl="7"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8pPr>
            <a:lvl9pPr marL="4114800" marR="0" lvl="8" indent="-299720" algn="l" rtl="0">
              <a:lnSpc>
                <a:spcPct val="90000"/>
              </a:lnSpc>
              <a:spcBef>
                <a:spcPts val="300"/>
              </a:spcBef>
              <a:spcAft>
                <a:spcPts val="300"/>
              </a:spcAft>
              <a:buClr>
                <a:schemeClr val="dk1"/>
              </a:buClr>
              <a:buSzPts val="1120"/>
              <a:buFont typeface="Corbel"/>
              <a:buChar char="•"/>
              <a:defRPr sz="1400" b="0" i="0" u="none" strike="noStrike" cap="none">
                <a:solidFill>
                  <a:schemeClr val="dk1"/>
                </a:solidFill>
                <a:latin typeface="Corbel"/>
                <a:ea typeface="Corbel"/>
                <a:cs typeface="Corbel"/>
                <a:sym typeface="Corbel"/>
              </a:defRPr>
            </a:lvl9pPr>
          </a:lstStyle>
          <a:p>
            <a:endParaRPr/>
          </a:p>
        </p:txBody>
      </p:sp>
      <p:sp>
        <p:nvSpPr>
          <p:cNvPr id="85" name="Google Shape;85;p12"/>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6" name="Google Shape;86;p12"/>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7" name="Google Shape;87;p12"/>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Corbel"/>
                <a:ea typeface="Corbel"/>
                <a:cs typeface="Corbel"/>
                <a:sym typeface="Corbel"/>
              </a:defRPr>
            </a:lvl1pPr>
            <a:lvl2pPr marL="0" marR="0" lvl="1" indent="0" algn="r" rtl="0">
              <a:spcBef>
                <a:spcPts val="0"/>
              </a:spcBef>
              <a:buNone/>
              <a:defRPr sz="1000">
                <a:solidFill>
                  <a:schemeClr val="dk1"/>
                </a:solidFill>
                <a:latin typeface="Corbel"/>
                <a:ea typeface="Corbel"/>
                <a:cs typeface="Corbel"/>
                <a:sym typeface="Corbel"/>
              </a:defRPr>
            </a:lvl2pPr>
            <a:lvl3pPr marL="0" marR="0" lvl="2" indent="0" algn="r" rtl="0">
              <a:spcBef>
                <a:spcPts val="0"/>
              </a:spcBef>
              <a:buNone/>
              <a:defRPr sz="1000">
                <a:solidFill>
                  <a:schemeClr val="dk1"/>
                </a:solidFill>
                <a:latin typeface="Corbel"/>
                <a:ea typeface="Corbel"/>
                <a:cs typeface="Corbel"/>
                <a:sym typeface="Corbel"/>
              </a:defRPr>
            </a:lvl3pPr>
            <a:lvl4pPr marL="0" marR="0" lvl="3" indent="0" algn="r" rtl="0">
              <a:spcBef>
                <a:spcPts val="0"/>
              </a:spcBef>
              <a:buNone/>
              <a:defRPr sz="1000">
                <a:solidFill>
                  <a:schemeClr val="dk1"/>
                </a:solidFill>
                <a:latin typeface="Corbel"/>
                <a:ea typeface="Corbel"/>
                <a:cs typeface="Corbel"/>
                <a:sym typeface="Corbel"/>
              </a:defRPr>
            </a:lvl4pPr>
            <a:lvl5pPr marL="0" marR="0" lvl="4" indent="0" algn="r" rtl="0">
              <a:spcBef>
                <a:spcPts val="0"/>
              </a:spcBef>
              <a:buNone/>
              <a:defRPr sz="1000">
                <a:solidFill>
                  <a:schemeClr val="dk1"/>
                </a:solidFill>
                <a:latin typeface="Corbel"/>
                <a:ea typeface="Corbel"/>
                <a:cs typeface="Corbel"/>
                <a:sym typeface="Corbel"/>
              </a:defRPr>
            </a:lvl5pPr>
            <a:lvl6pPr marL="0" marR="0" lvl="5" indent="0" algn="r" rtl="0">
              <a:spcBef>
                <a:spcPts val="0"/>
              </a:spcBef>
              <a:buNone/>
              <a:defRPr sz="1000">
                <a:solidFill>
                  <a:schemeClr val="dk1"/>
                </a:solidFill>
                <a:latin typeface="Corbel"/>
                <a:ea typeface="Corbel"/>
                <a:cs typeface="Corbel"/>
                <a:sym typeface="Corbel"/>
              </a:defRPr>
            </a:lvl6pPr>
            <a:lvl7pPr marL="0" marR="0" lvl="6" indent="0" algn="r" rtl="0">
              <a:spcBef>
                <a:spcPts val="0"/>
              </a:spcBef>
              <a:buNone/>
              <a:defRPr sz="1000">
                <a:solidFill>
                  <a:schemeClr val="dk1"/>
                </a:solidFill>
                <a:latin typeface="Corbel"/>
                <a:ea typeface="Corbel"/>
                <a:cs typeface="Corbel"/>
                <a:sym typeface="Corbel"/>
              </a:defRPr>
            </a:lvl7pPr>
            <a:lvl8pPr marL="0" marR="0" lvl="7" indent="0" algn="r" rtl="0">
              <a:spcBef>
                <a:spcPts val="0"/>
              </a:spcBef>
              <a:buNone/>
              <a:defRPr sz="1000">
                <a:solidFill>
                  <a:schemeClr val="dk1"/>
                </a:solidFill>
                <a:latin typeface="Corbel"/>
                <a:ea typeface="Corbel"/>
                <a:cs typeface="Corbel"/>
                <a:sym typeface="Corbel"/>
              </a:defRPr>
            </a:lvl8pPr>
            <a:lvl9pPr marL="0" marR="0" lvl="8" indent="0" algn="r" rtl="0">
              <a:spcBef>
                <a:spcPts val="0"/>
              </a:spcBef>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57250" y="609600"/>
            <a:ext cx="7406640" cy="135636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orbel"/>
              <a:buNone/>
              <a:defRPr sz="4000" b="0" i="0" u="none" strike="noStrike" cap="none">
                <a:solidFill>
                  <a:schemeClr val="dk1"/>
                </a:solidFill>
                <a:latin typeface="Corbel"/>
                <a:ea typeface="Corbel"/>
                <a:cs typeface="Corbel"/>
                <a:sym typeface="Corbe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857251" y="2057400"/>
            <a:ext cx="7404653" cy="4038600"/>
          </a:xfrm>
          <a:prstGeom prst="rect">
            <a:avLst/>
          </a:prstGeom>
          <a:noFill/>
          <a:ln>
            <a:noFill/>
          </a:ln>
        </p:spPr>
        <p:txBody>
          <a:bodyPr spcFirstLastPara="1" wrap="square" lIns="91425" tIns="91425" rIns="91425" bIns="91425" anchor="t" anchorCtr="0"/>
          <a:lstStyle>
            <a:lvl1pPr marL="457200" marR="0" lvl="0" indent="-330200" algn="l" rtl="0">
              <a:lnSpc>
                <a:spcPct val="90000"/>
              </a:lnSpc>
              <a:spcBef>
                <a:spcPts val="10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1pPr>
            <a:lvl2pPr marL="914400" marR="0" lvl="1" indent="-320040" algn="l" rtl="0">
              <a:lnSpc>
                <a:spcPct val="90000"/>
              </a:lnSpc>
              <a:spcBef>
                <a:spcPts val="15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2pPr>
            <a:lvl3pPr marL="1371600" marR="0" lvl="2" indent="-309880" algn="l" rtl="0">
              <a:lnSpc>
                <a:spcPct val="90000"/>
              </a:lnSpc>
              <a:spcBef>
                <a:spcPts val="3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3pPr>
            <a:lvl4pPr marL="1828800" marR="0" lvl="3" indent="-299719"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4pPr>
            <a:lvl5pPr marL="2286000" marR="0" lvl="4"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5pPr>
            <a:lvl6pPr marL="2743200" marR="0" lvl="5"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6pPr>
            <a:lvl7pPr marL="3200400" marR="0" lvl="6"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7pPr>
            <a:lvl8pPr marL="3657600" marR="0" lvl="7"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8pPr>
            <a:lvl9pPr marL="4114800" marR="0" lvl="8" indent="-299720" algn="l" rtl="0">
              <a:lnSpc>
                <a:spcPct val="90000"/>
              </a:lnSpc>
              <a:spcBef>
                <a:spcPts val="300"/>
              </a:spcBef>
              <a:spcAft>
                <a:spcPts val="300"/>
              </a:spcAft>
              <a:buClr>
                <a:schemeClr val="dk1"/>
              </a:buClr>
              <a:buSzPts val="1120"/>
              <a:buFont typeface="Corbel"/>
              <a:buChar char="•"/>
              <a:defRPr sz="1400" b="0" i="0" u="none" strike="noStrike" cap="none">
                <a:solidFill>
                  <a:schemeClr val="dk1"/>
                </a:solidFill>
                <a:latin typeface="Corbel"/>
                <a:ea typeface="Corbel"/>
                <a:cs typeface="Corbel"/>
                <a:sym typeface="Corbel"/>
              </a:defRPr>
            </a:lvl9pPr>
          </a:lstStyle>
          <a:p>
            <a:endParaRPr/>
          </a:p>
        </p:txBody>
      </p:sp>
      <p:sp>
        <p:nvSpPr>
          <p:cNvPr id="27" name="Google Shape;27;p3"/>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8" name="Google Shape;28;p3"/>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9" name="Google Shape;29;p3"/>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29818" y="1173575"/>
            <a:ext cx="7475220" cy="2926080"/>
          </a:xfrm>
          <a:prstGeom prst="rect">
            <a:avLst/>
          </a:prstGeom>
          <a:noFill/>
          <a:ln>
            <a:noFill/>
          </a:ln>
        </p:spPr>
        <p:txBody>
          <a:bodyPr spcFirstLastPara="1" wrap="square" lIns="91425" tIns="91425" rIns="91425" bIns="91425" anchor="b" anchorCtr="0"/>
          <a:lstStyle>
            <a:lvl1pPr marL="0" marR="0" lvl="0" indent="0" algn="ctr" rtl="0">
              <a:lnSpc>
                <a:spcPct val="85000"/>
              </a:lnSpc>
              <a:spcBef>
                <a:spcPts val="0"/>
              </a:spcBef>
              <a:spcAft>
                <a:spcPts val="0"/>
              </a:spcAft>
              <a:buClr>
                <a:schemeClr val="dk1"/>
              </a:buClr>
              <a:buSzPts val="1400"/>
              <a:buFont typeface="Corbel"/>
              <a:buNone/>
              <a:defRPr sz="6000" b="0" i="0" u="none" strike="noStrike" cap="none">
                <a:solidFill>
                  <a:schemeClr val="dk1"/>
                </a:solidFill>
                <a:latin typeface="Corbel"/>
                <a:ea typeface="Corbel"/>
                <a:cs typeface="Corbel"/>
                <a:sym typeface="Corbe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4"/>
          <p:cNvSpPr txBox="1">
            <a:spLocks noGrp="1"/>
          </p:cNvSpPr>
          <p:nvPr>
            <p:ph type="body" idx="1"/>
          </p:nvPr>
        </p:nvSpPr>
        <p:spPr>
          <a:xfrm>
            <a:off x="1282446" y="4154520"/>
            <a:ext cx="6576822" cy="1363806"/>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dk1"/>
              </a:buClr>
              <a:buSzPts val="1600"/>
              <a:buFont typeface="Corbel"/>
              <a:buNone/>
              <a:defRPr sz="1800" b="0" i="0" u="none" strike="noStrike" cap="none">
                <a:solidFill>
                  <a:schemeClr val="dk1"/>
                </a:solidFill>
                <a:latin typeface="Corbel"/>
                <a:ea typeface="Corbel"/>
                <a:cs typeface="Corbel"/>
                <a:sym typeface="Corbel"/>
              </a:defRPr>
            </a:lvl1pPr>
            <a:lvl2pPr marL="914400" marR="0" lvl="1" indent="-228600" algn="l" rtl="0">
              <a:lnSpc>
                <a:spcPct val="90000"/>
              </a:lnSpc>
              <a:spcBef>
                <a:spcPts val="150"/>
              </a:spcBef>
              <a:spcAft>
                <a:spcPts val="0"/>
              </a:spcAft>
              <a:buClr>
                <a:schemeClr val="dk1"/>
              </a:buClr>
              <a:buSzPts val="1440"/>
              <a:buFont typeface="Corbel"/>
              <a:buNone/>
              <a:defRPr sz="1350" b="0" i="0" u="none" strike="noStrike" cap="none">
                <a:solidFill>
                  <a:srgbClr val="888888"/>
                </a:solidFill>
                <a:latin typeface="Corbel"/>
                <a:ea typeface="Corbel"/>
                <a:cs typeface="Corbel"/>
                <a:sym typeface="Corbel"/>
              </a:defRPr>
            </a:lvl2pPr>
            <a:lvl3pPr marL="1371600" marR="0" lvl="2" indent="-228600" algn="l" rtl="0">
              <a:lnSpc>
                <a:spcPct val="90000"/>
              </a:lnSpc>
              <a:spcBef>
                <a:spcPts val="300"/>
              </a:spcBef>
              <a:spcAft>
                <a:spcPts val="0"/>
              </a:spcAft>
              <a:buClr>
                <a:schemeClr val="dk1"/>
              </a:buClr>
              <a:buSzPts val="1280"/>
              <a:buFont typeface="Corbel"/>
              <a:buNone/>
              <a:defRPr sz="1200" b="0" i="0" u="none" strike="noStrike" cap="none">
                <a:solidFill>
                  <a:srgbClr val="888888"/>
                </a:solidFill>
                <a:latin typeface="Corbel"/>
                <a:ea typeface="Corbel"/>
                <a:cs typeface="Corbel"/>
                <a:sym typeface="Corbel"/>
              </a:defRPr>
            </a:lvl3pPr>
            <a:lvl4pPr marL="1828800" marR="0" lvl="3" indent="-228600" algn="l" rtl="0">
              <a:lnSpc>
                <a:spcPct val="90000"/>
              </a:lnSpc>
              <a:spcBef>
                <a:spcPts val="300"/>
              </a:spcBef>
              <a:spcAft>
                <a:spcPts val="0"/>
              </a:spcAft>
              <a:buClr>
                <a:schemeClr val="dk1"/>
              </a:buClr>
              <a:buSzPts val="1120"/>
              <a:buFont typeface="Corbel"/>
              <a:buNone/>
              <a:defRPr sz="1050" b="0" i="0" u="none" strike="noStrike" cap="none">
                <a:solidFill>
                  <a:srgbClr val="888888"/>
                </a:solidFill>
                <a:latin typeface="Corbel"/>
                <a:ea typeface="Corbel"/>
                <a:cs typeface="Corbel"/>
                <a:sym typeface="Corbel"/>
              </a:defRPr>
            </a:lvl4pPr>
            <a:lvl5pPr marL="2286000" marR="0" lvl="4" indent="-228600" algn="l" rtl="0">
              <a:lnSpc>
                <a:spcPct val="90000"/>
              </a:lnSpc>
              <a:spcBef>
                <a:spcPts val="300"/>
              </a:spcBef>
              <a:spcAft>
                <a:spcPts val="0"/>
              </a:spcAft>
              <a:buClr>
                <a:schemeClr val="dk1"/>
              </a:buClr>
              <a:buSzPts val="1120"/>
              <a:buFont typeface="Corbel"/>
              <a:buNone/>
              <a:defRPr sz="1050" b="0" i="0" u="none" strike="noStrike" cap="none">
                <a:solidFill>
                  <a:srgbClr val="888888"/>
                </a:solidFill>
                <a:latin typeface="Corbel"/>
                <a:ea typeface="Corbel"/>
                <a:cs typeface="Corbel"/>
                <a:sym typeface="Corbel"/>
              </a:defRPr>
            </a:lvl5pPr>
            <a:lvl6pPr marL="2743200" marR="0" lvl="5" indent="-228600" algn="l" rtl="0">
              <a:lnSpc>
                <a:spcPct val="90000"/>
              </a:lnSpc>
              <a:spcBef>
                <a:spcPts val="300"/>
              </a:spcBef>
              <a:spcAft>
                <a:spcPts val="0"/>
              </a:spcAft>
              <a:buClr>
                <a:schemeClr val="dk1"/>
              </a:buClr>
              <a:buSzPts val="1120"/>
              <a:buFont typeface="Corbel"/>
              <a:buNone/>
              <a:defRPr sz="1050" b="0" i="0" u="none" strike="noStrike" cap="none">
                <a:solidFill>
                  <a:srgbClr val="888888"/>
                </a:solidFill>
                <a:latin typeface="Corbel"/>
                <a:ea typeface="Corbel"/>
                <a:cs typeface="Corbel"/>
                <a:sym typeface="Corbel"/>
              </a:defRPr>
            </a:lvl6pPr>
            <a:lvl7pPr marL="3200400" marR="0" lvl="6" indent="-228600" algn="l" rtl="0">
              <a:lnSpc>
                <a:spcPct val="90000"/>
              </a:lnSpc>
              <a:spcBef>
                <a:spcPts val="300"/>
              </a:spcBef>
              <a:spcAft>
                <a:spcPts val="0"/>
              </a:spcAft>
              <a:buClr>
                <a:schemeClr val="dk1"/>
              </a:buClr>
              <a:buSzPts val="1120"/>
              <a:buFont typeface="Corbel"/>
              <a:buNone/>
              <a:defRPr sz="1050" b="0" i="0" u="none" strike="noStrike" cap="none">
                <a:solidFill>
                  <a:srgbClr val="888888"/>
                </a:solidFill>
                <a:latin typeface="Corbel"/>
                <a:ea typeface="Corbel"/>
                <a:cs typeface="Corbel"/>
                <a:sym typeface="Corbel"/>
              </a:defRPr>
            </a:lvl7pPr>
            <a:lvl8pPr marL="3657600" marR="0" lvl="7" indent="-228600" algn="l" rtl="0">
              <a:lnSpc>
                <a:spcPct val="90000"/>
              </a:lnSpc>
              <a:spcBef>
                <a:spcPts val="300"/>
              </a:spcBef>
              <a:spcAft>
                <a:spcPts val="0"/>
              </a:spcAft>
              <a:buClr>
                <a:schemeClr val="dk1"/>
              </a:buClr>
              <a:buSzPts val="1120"/>
              <a:buFont typeface="Corbel"/>
              <a:buNone/>
              <a:defRPr sz="1050" b="0" i="0" u="none" strike="noStrike" cap="none">
                <a:solidFill>
                  <a:srgbClr val="888888"/>
                </a:solidFill>
                <a:latin typeface="Corbel"/>
                <a:ea typeface="Corbel"/>
                <a:cs typeface="Corbel"/>
                <a:sym typeface="Corbel"/>
              </a:defRPr>
            </a:lvl8pPr>
            <a:lvl9pPr marL="4114800" marR="0" lvl="8" indent="-228600" algn="l" rtl="0">
              <a:lnSpc>
                <a:spcPct val="90000"/>
              </a:lnSpc>
              <a:spcBef>
                <a:spcPts val="300"/>
              </a:spcBef>
              <a:spcAft>
                <a:spcPts val="300"/>
              </a:spcAft>
              <a:buClr>
                <a:schemeClr val="dk1"/>
              </a:buClr>
              <a:buSzPts val="1120"/>
              <a:buFont typeface="Corbel"/>
              <a:buNone/>
              <a:defRPr sz="1050" b="0" i="0" u="none" strike="noStrike" cap="none">
                <a:solidFill>
                  <a:srgbClr val="888888"/>
                </a:solidFill>
                <a:latin typeface="Corbel"/>
                <a:ea typeface="Corbel"/>
                <a:cs typeface="Corbel"/>
                <a:sym typeface="Corbel"/>
              </a:defRPr>
            </a:lvl9pPr>
          </a:lstStyle>
          <a:p>
            <a:endParaRPr/>
          </a:p>
        </p:txBody>
      </p:sp>
      <p:sp>
        <p:nvSpPr>
          <p:cNvPr id="33" name="Google Shape;33;p4"/>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4" name="Google Shape;34;p4"/>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5" name="Google Shape;35;p4"/>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36" name="Google Shape;36;p4"/>
          <p:cNvCxnSpPr/>
          <p:nvPr/>
        </p:nvCxnSpPr>
        <p:spPr>
          <a:xfrm>
            <a:off x="1485900" y="4020408"/>
            <a:ext cx="61722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57250" y="609600"/>
            <a:ext cx="7406640" cy="135636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orbel"/>
              <a:buNone/>
              <a:defRPr sz="4000" b="0" i="0" u="none" strike="noStrike" cap="none">
                <a:solidFill>
                  <a:schemeClr val="dk1"/>
                </a:solidFill>
                <a:latin typeface="Corbel"/>
                <a:ea typeface="Corbel"/>
                <a:cs typeface="Corbel"/>
                <a:sym typeface="Corbe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5"/>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0" name="Google Shape;40;p5"/>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1" name="Google Shape;41;p5"/>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Corbel"/>
                <a:ea typeface="Corbel"/>
                <a:cs typeface="Corbel"/>
                <a:sym typeface="Corbel"/>
              </a:defRPr>
            </a:lvl1pPr>
            <a:lvl2pPr marL="0" marR="0" lvl="1" indent="0" algn="r" rtl="0">
              <a:spcBef>
                <a:spcPts val="0"/>
              </a:spcBef>
              <a:buNone/>
              <a:defRPr sz="1000">
                <a:solidFill>
                  <a:schemeClr val="dk1"/>
                </a:solidFill>
                <a:latin typeface="Corbel"/>
                <a:ea typeface="Corbel"/>
                <a:cs typeface="Corbel"/>
                <a:sym typeface="Corbel"/>
              </a:defRPr>
            </a:lvl2pPr>
            <a:lvl3pPr marL="0" marR="0" lvl="2" indent="0" algn="r" rtl="0">
              <a:spcBef>
                <a:spcPts val="0"/>
              </a:spcBef>
              <a:buNone/>
              <a:defRPr sz="1000">
                <a:solidFill>
                  <a:schemeClr val="dk1"/>
                </a:solidFill>
                <a:latin typeface="Corbel"/>
                <a:ea typeface="Corbel"/>
                <a:cs typeface="Corbel"/>
                <a:sym typeface="Corbel"/>
              </a:defRPr>
            </a:lvl3pPr>
            <a:lvl4pPr marL="0" marR="0" lvl="3" indent="0" algn="r" rtl="0">
              <a:spcBef>
                <a:spcPts val="0"/>
              </a:spcBef>
              <a:buNone/>
              <a:defRPr sz="1000">
                <a:solidFill>
                  <a:schemeClr val="dk1"/>
                </a:solidFill>
                <a:latin typeface="Corbel"/>
                <a:ea typeface="Corbel"/>
                <a:cs typeface="Corbel"/>
                <a:sym typeface="Corbel"/>
              </a:defRPr>
            </a:lvl4pPr>
            <a:lvl5pPr marL="0" marR="0" lvl="4" indent="0" algn="r" rtl="0">
              <a:spcBef>
                <a:spcPts val="0"/>
              </a:spcBef>
              <a:buNone/>
              <a:defRPr sz="1000">
                <a:solidFill>
                  <a:schemeClr val="dk1"/>
                </a:solidFill>
                <a:latin typeface="Corbel"/>
                <a:ea typeface="Corbel"/>
                <a:cs typeface="Corbel"/>
                <a:sym typeface="Corbel"/>
              </a:defRPr>
            </a:lvl5pPr>
            <a:lvl6pPr marL="0" marR="0" lvl="5" indent="0" algn="r" rtl="0">
              <a:spcBef>
                <a:spcPts val="0"/>
              </a:spcBef>
              <a:buNone/>
              <a:defRPr sz="1000">
                <a:solidFill>
                  <a:schemeClr val="dk1"/>
                </a:solidFill>
                <a:latin typeface="Corbel"/>
                <a:ea typeface="Corbel"/>
                <a:cs typeface="Corbel"/>
                <a:sym typeface="Corbel"/>
              </a:defRPr>
            </a:lvl6pPr>
            <a:lvl7pPr marL="0" marR="0" lvl="6" indent="0" algn="r" rtl="0">
              <a:spcBef>
                <a:spcPts val="0"/>
              </a:spcBef>
              <a:buNone/>
              <a:defRPr sz="1000">
                <a:solidFill>
                  <a:schemeClr val="dk1"/>
                </a:solidFill>
                <a:latin typeface="Corbel"/>
                <a:ea typeface="Corbel"/>
                <a:cs typeface="Corbel"/>
                <a:sym typeface="Corbel"/>
              </a:defRPr>
            </a:lvl7pPr>
            <a:lvl8pPr marL="0" marR="0" lvl="7" indent="0" algn="r" rtl="0">
              <a:spcBef>
                <a:spcPts val="0"/>
              </a:spcBef>
              <a:buNone/>
              <a:defRPr sz="1000">
                <a:solidFill>
                  <a:schemeClr val="dk1"/>
                </a:solidFill>
                <a:latin typeface="Corbel"/>
                <a:ea typeface="Corbel"/>
                <a:cs typeface="Corbel"/>
                <a:sym typeface="Corbel"/>
              </a:defRPr>
            </a:lvl8pPr>
            <a:lvl9pPr marL="0" marR="0" lvl="8" indent="0" algn="r" rtl="0">
              <a:spcBef>
                <a:spcPts val="0"/>
              </a:spcBef>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6"/>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4" name="Google Shape;44;p6"/>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5" name="Google Shape;45;p6"/>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Corbel"/>
                <a:ea typeface="Corbel"/>
                <a:cs typeface="Corbel"/>
                <a:sym typeface="Corbel"/>
              </a:defRPr>
            </a:lvl1pPr>
            <a:lvl2pPr marL="0" marR="0" lvl="1" indent="0" algn="r" rtl="0">
              <a:spcBef>
                <a:spcPts val="0"/>
              </a:spcBef>
              <a:buNone/>
              <a:defRPr sz="1000">
                <a:solidFill>
                  <a:schemeClr val="dk1"/>
                </a:solidFill>
                <a:latin typeface="Corbel"/>
                <a:ea typeface="Corbel"/>
                <a:cs typeface="Corbel"/>
                <a:sym typeface="Corbel"/>
              </a:defRPr>
            </a:lvl2pPr>
            <a:lvl3pPr marL="0" marR="0" lvl="2" indent="0" algn="r" rtl="0">
              <a:spcBef>
                <a:spcPts val="0"/>
              </a:spcBef>
              <a:buNone/>
              <a:defRPr sz="1000">
                <a:solidFill>
                  <a:schemeClr val="dk1"/>
                </a:solidFill>
                <a:latin typeface="Corbel"/>
                <a:ea typeface="Corbel"/>
                <a:cs typeface="Corbel"/>
                <a:sym typeface="Corbel"/>
              </a:defRPr>
            </a:lvl3pPr>
            <a:lvl4pPr marL="0" marR="0" lvl="3" indent="0" algn="r" rtl="0">
              <a:spcBef>
                <a:spcPts val="0"/>
              </a:spcBef>
              <a:buNone/>
              <a:defRPr sz="1000">
                <a:solidFill>
                  <a:schemeClr val="dk1"/>
                </a:solidFill>
                <a:latin typeface="Corbel"/>
                <a:ea typeface="Corbel"/>
                <a:cs typeface="Corbel"/>
                <a:sym typeface="Corbel"/>
              </a:defRPr>
            </a:lvl4pPr>
            <a:lvl5pPr marL="0" marR="0" lvl="4" indent="0" algn="r" rtl="0">
              <a:spcBef>
                <a:spcPts val="0"/>
              </a:spcBef>
              <a:buNone/>
              <a:defRPr sz="1000">
                <a:solidFill>
                  <a:schemeClr val="dk1"/>
                </a:solidFill>
                <a:latin typeface="Corbel"/>
                <a:ea typeface="Corbel"/>
                <a:cs typeface="Corbel"/>
                <a:sym typeface="Corbel"/>
              </a:defRPr>
            </a:lvl5pPr>
            <a:lvl6pPr marL="0" marR="0" lvl="5" indent="0" algn="r" rtl="0">
              <a:spcBef>
                <a:spcPts val="0"/>
              </a:spcBef>
              <a:buNone/>
              <a:defRPr sz="1000">
                <a:solidFill>
                  <a:schemeClr val="dk1"/>
                </a:solidFill>
                <a:latin typeface="Corbel"/>
                <a:ea typeface="Corbel"/>
                <a:cs typeface="Corbel"/>
                <a:sym typeface="Corbel"/>
              </a:defRPr>
            </a:lvl6pPr>
            <a:lvl7pPr marL="0" marR="0" lvl="6" indent="0" algn="r" rtl="0">
              <a:spcBef>
                <a:spcPts val="0"/>
              </a:spcBef>
              <a:buNone/>
              <a:defRPr sz="1000">
                <a:solidFill>
                  <a:schemeClr val="dk1"/>
                </a:solidFill>
                <a:latin typeface="Corbel"/>
                <a:ea typeface="Corbel"/>
                <a:cs typeface="Corbel"/>
                <a:sym typeface="Corbel"/>
              </a:defRPr>
            </a:lvl7pPr>
            <a:lvl8pPr marL="0" marR="0" lvl="7" indent="0" algn="r" rtl="0">
              <a:spcBef>
                <a:spcPts val="0"/>
              </a:spcBef>
              <a:buNone/>
              <a:defRPr sz="1000">
                <a:solidFill>
                  <a:schemeClr val="dk1"/>
                </a:solidFill>
                <a:latin typeface="Corbel"/>
                <a:ea typeface="Corbel"/>
                <a:cs typeface="Corbel"/>
                <a:sym typeface="Corbel"/>
              </a:defRPr>
            </a:lvl8pPr>
            <a:lvl9pPr marL="0" marR="0" lvl="8" indent="0" algn="r" rtl="0">
              <a:spcBef>
                <a:spcPts val="0"/>
              </a:spcBef>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57250" y="609600"/>
            <a:ext cx="7406640" cy="135636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orbel"/>
              <a:buNone/>
              <a:defRPr sz="4000" b="0" i="0" u="none" strike="noStrike" cap="none">
                <a:solidFill>
                  <a:schemeClr val="dk1"/>
                </a:solidFill>
                <a:latin typeface="Corbel"/>
                <a:ea typeface="Corbel"/>
                <a:cs typeface="Corbel"/>
                <a:sym typeface="Corbe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Google Shape;48;p7"/>
          <p:cNvSpPr txBox="1">
            <a:spLocks noGrp="1"/>
          </p:cNvSpPr>
          <p:nvPr>
            <p:ph type="body" idx="1"/>
          </p:nvPr>
        </p:nvSpPr>
        <p:spPr>
          <a:xfrm>
            <a:off x="857250" y="2001511"/>
            <a:ext cx="3566160" cy="77724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dk1"/>
              </a:buClr>
              <a:buSzPts val="1600"/>
              <a:buFont typeface="Corbel"/>
              <a:buNone/>
              <a:defRPr sz="1800" b="1" i="0" u="none" strike="noStrike" cap="none">
                <a:solidFill>
                  <a:schemeClr val="dk1"/>
                </a:solidFill>
                <a:latin typeface="Corbel"/>
                <a:ea typeface="Corbel"/>
                <a:cs typeface="Corbel"/>
                <a:sym typeface="Corbel"/>
              </a:defRPr>
            </a:lvl1pPr>
            <a:lvl2pPr marL="914400" marR="0" lvl="1" indent="-228600" algn="l" rtl="0">
              <a:lnSpc>
                <a:spcPct val="90000"/>
              </a:lnSpc>
              <a:spcBef>
                <a:spcPts val="150"/>
              </a:spcBef>
              <a:spcAft>
                <a:spcPts val="0"/>
              </a:spcAft>
              <a:buClr>
                <a:schemeClr val="dk1"/>
              </a:buClr>
              <a:buSzPts val="1440"/>
              <a:buFont typeface="Corbel"/>
              <a:buNone/>
              <a:defRPr sz="1500" b="1" i="0" u="none" strike="noStrike" cap="none">
                <a:solidFill>
                  <a:schemeClr val="dk1"/>
                </a:solidFill>
                <a:latin typeface="Corbel"/>
                <a:ea typeface="Corbel"/>
                <a:cs typeface="Corbel"/>
                <a:sym typeface="Corbel"/>
              </a:defRPr>
            </a:lvl2pPr>
            <a:lvl3pPr marL="1371600" marR="0" lvl="2" indent="-228600" algn="l" rtl="0">
              <a:lnSpc>
                <a:spcPct val="90000"/>
              </a:lnSpc>
              <a:spcBef>
                <a:spcPts val="300"/>
              </a:spcBef>
              <a:spcAft>
                <a:spcPts val="0"/>
              </a:spcAft>
              <a:buClr>
                <a:schemeClr val="dk1"/>
              </a:buClr>
              <a:buSzPts val="1280"/>
              <a:buFont typeface="Corbel"/>
              <a:buNone/>
              <a:defRPr sz="1350" b="1" i="0" u="none" strike="noStrike" cap="none">
                <a:solidFill>
                  <a:schemeClr val="dk1"/>
                </a:solidFill>
                <a:latin typeface="Corbel"/>
                <a:ea typeface="Corbel"/>
                <a:cs typeface="Corbel"/>
                <a:sym typeface="Corbel"/>
              </a:defRPr>
            </a:lvl3pPr>
            <a:lvl4pPr marL="1828800" marR="0" lvl="3" indent="-228600" algn="l" rtl="0">
              <a:lnSpc>
                <a:spcPct val="90000"/>
              </a:lnSpc>
              <a:spcBef>
                <a:spcPts val="300"/>
              </a:spcBef>
              <a:spcAft>
                <a:spcPts val="0"/>
              </a:spcAft>
              <a:buClr>
                <a:schemeClr val="dk1"/>
              </a:buClr>
              <a:buSzPts val="1120"/>
              <a:buFont typeface="Corbel"/>
              <a:buNone/>
              <a:defRPr sz="1200" b="1" i="0" u="none" strike="noStrike" cap="none">
                <a:solidFill>
                  <a:schemeClr val="dk1"/>
                </a:solidFill>
                <a:latin typeface="Corbel"/>
                <a:ea typeface="Corbel"/>
                <a:cs typeface="Corbel"/>
                <a:sym typeface="Corbel"/>
              </a:defRPr>
            </a:lvl4pPr>
            <a:lvl5pPr marL="2286000" marR="0" lvl="4" indent="-228600" algn="l" rtl="0">
              <a:lnSpc>
                <a:spcPct val="90000"/>
              </a:lnSpc>
              <a:spcBef>
                <a:spcPts val="300"/>
              </a:spcBef>
              <a:spcAft>
                <a:spcPts val="0"/>
              </a:spcAft>
              <a:buClr>
                <a:schemeClr val="dk1"/>
              </a:buClr>
              <a:buSzPts val="1120"/>
              <a:buFont typeface="Corbel"/>
              <a:buNone/>
              <a:defRPr sz="1200" b="1" i="0" u="none" strike="noStrike" cap="none">
                <a:solidFill>
                  <a:schemeClr val="dk1"/>
                </a:solidFill>
                <a:latin typeface="Corbel"/>
                <a:ea typeface="Corbel"/>
                <a:cs typeface="Corbel"/>
                <a:sym typeface="Corbel"/>
              </a:defRPr>
            </a:lvl5pPr>
            <a:lvl6pPr marL="2743200" marR="0" lvl="5" indent="-228600" algn="l" rtl="0">
              <a:lnSpc>
                <a:spcPct val="90000"/>
              </a:lnSpc>
              <a:spcBef>
                <a:spcPts val="300"/>
              </a:spcBef>
              <a:spcAft>
                <a:spcPts val="0"/>
              </a:spcAft>
              <a:buClr>
                <a:schemeClr val="dk1"/>
              </a:buClr>
              <a:buSzPts val="1120"/>
              <a:buFont typeface="Corbel"/>
              <a:buNone/>
              <a:defRPr sz="1200" b="1" i="0" u="none" strike="noStrike" cap="none">
                <a:solidFill>
                  <a:schemeClr val="dk1"/>
                </a:solidFill>
                <a:latin typeface="Corbel"/>
                <a:ea typeface="Corbel"/>
                <a:cs typeface="Corbel"/>
                <a:sym typeface="Corbel"/>
              </a:defRPr>
            </a:lvl6pPr>
            <a:lvl7pPr marL="3200400" marR="0" lvl="6" indent="-228600" algn="l" rtl="0">
              <a:lnSpc>
                <a:spcPct val="90000"/>
              </a:lnSpc>
              <a:spcBef>
                <a:spcPts val="300"/>
              </a:spcBef>
              <a:spcAft>
                <a:spcPts val="0"/>
              </a:spcAft>
              <a:buClr>
                <a:schemeClr val="dk1"/>
              </a:buClr>
              <a:buSzPts val="1120"/>
              <a:buFont typeface="Corbel"/>
              <a:buNone/>
              <a:defRPr sz="1200" b="1" i="0" u="none" strike="noStrike" cap="none">
                <a:solidFill>
                  <a:schemeClr val="dk1"/>
                </a:solidFill>
                <a:latin typeface="Corbel"/>
                <a:ea typeface="Corbel"/>
                <a:cs typeface="Corbel"/>
                <a:sym typeface="Corbel"/>
              </a:defRPr>
            </a:lvl7pPr>
            <a:lvl8pPr marL="3657600" marR="0" lvl="7" indent="-228600" algn="l" rtl="0">
              <a:lnSpc>
                <a:spcPct val="90000"/>
              </a:lnSpc>
              <a:spcBef>
                <a:spcPts val="300"/>
              </a:spcBef>
              <a:spcAft>
                <a:spcPts val="0"/>
              </a:spcAft>
              <a:buClr>
                <a:schemeClr val="dk1"/>
              </a:buClr>
              <a:buSzPts val="1120"/>
              <a:buFont typeface="Corbel"/>
              <a:buNone/>
              <a:defRPr sz="1200" b="1" i="0" u="none" strike="noStrike" cap="none">
                <a:solidFill>
                  <a:schemeClr val="dk1"/>
                </a:solidFill>
                <a:latin typeface="Corbel"/>
                <a:ea typeface="Corbel"/>
                <a:cs typeface="Corbel"/>
                <a:sym typeface="Corbel"/>
              </a:defRPr>
            </a:lvl8pPr>
            <a:lvl9pPr marL="4114800" marR="0" lvl="8" indent="-228600" algn="l" rtl="0">
              <a:lnSpc>
                <a:spcPct val="90000"/>
              </a:lnSpc>
              <a:spcBef>
                <a:spcPts val="300"/>
              </a:spcBef>
              <a:spcAft>
                <a:spcPts val="300"/>
              </a:spcAft>
              <a:buClr>
                <a:schemeClr val="dk1"/>
              </a:buClr>
              <a:buSzPts val="1120"/>
              <a:buFont typeface="Corbel"/>
              <a:buNone/>
              <a:defRPr sz="1200" b="1" i="0" u="none" strike="noStrike" cap="none">
                <a:solidFill>
                  <a:schemeClr val="dk1"/>
                </a:solidFill>
                <a:latin typeface="Corbel"/>
                <a:ea typeface="Corbel"/>
                <a:cs typeface="Corbel"/>
                <a:sym typeface="Corbel"/>
              </a:defRPr>
            </a:lvl9pPr>
          </a:lstStyle>
          <a:p>
            <a:endParaRPr/>
          </a:p>
        </p:txBody>
      </p:sp>
      <p:sp>
        <p:nvSpPr>
          <p:cNvPr id="49" name="Google Shape;49;p7"/>
          <p:cNvSpPr txBox="1">
            <a:spLocks noGrp="1"/>
          </p:cNvSpPr>
          <p:nvPr>
            <p:ph type="body" idx="2"/>
          </p:nvPr>
        </p:nvSpPr>
        <p:spPr>
          <a:xfrm>
            <a:off x="857250" y="2721483"/>
            <a:ext cx="3566160" cy="3383280"/>
          </a:xfrm>
          <a:prstGeom prst="rect">
            <a:avLst/>
          </a:prstGeom>
          <a:noFill/>
          <a:ln>
            <a:noFill/>
          </a:ln>
        </p:spPr>
        <p:txBody>
          <a:bodyPr spcFirstLastPara="1" wrap="square" lIns="91425" tIns="91425" rIns="91425" bIns="91425" anchor="t" anchorCtr="0"/>
          <a:lstStyle>
            <a:lvl1pPr marL="457200" marR="0" lvl="0" indent="-312420" algn="l" rtl="0">
              <a:lnSpc>
                <a:spcPct val="90000"/>
              </a:lnSpc>
              <a:spcBef>
                <a:spcPts val="1000"/>
              </a:spcBef>
              <a:spcAft>
                <a:spcPts val="0"/>
              </a:spcAft>
              <a:buClr>
                <a:schemeClr val="dk1"/>
              </a:buClr>
              <a:buSzPts val="1320"/>
              <a:buFont typeface="Corbel"/>
              <a:buChar char="•"/>
              <a:defRPr sz="1650" b="0" i="0" u="none" strike="noStrike" cap="none">
                <a:solidFill>
                  <a:schemeClr val="dk1"/>
                </a:solidFill>
                <a:latin typeface="Corbel"/>
                <a:ea typeface="Corbel"/>
                <a:cs typeface="Corbel"/>
                <a:sym typeface="Corbel"/>
              </a:defRPr>
            </a:lvl1pPr>
            <a:lvl2pPr marL="914400" marR="0" lvl="1" indent="-304800" algn="l" rtl="0">
              <a:lnSpc>
                <a:spcPct val="90000"/>
              </a:lnSpc>
              <a:spcBef>
                <a:spcPts val="150"/>
              </a:spcBef>
              <a:spcAft>
                <a:spcPts val="0"/>
              </a:spcAft>
              <a:buClr>
                <a:schemeClr val="dk1"/>
              </a:buClr>
              <a:buSzPts val="1200"/>
              <a:buFont typeface="Corbel"/>
              <a:buChar char="•"/>
              <a:defRPr sz="1500" b="0" i="0" u="none" strike="noStrike" cap="none">
                <a:solidFill>
                  <a:schemeClr val="dk1"/>
                </a:solidFill>
                <a:latin typeface="Corbel"/>
                <a:ea typeface="Corbel"/>
                <a:cs typeface="Corbel"/>
                <a:sym typeface="Corbel"/>
              </a:defRPr>
            </a:lvl2pPr>
            <a:lvl3pPr marL="1371600" marR="0" lvl="2" indent="-297180" algn="l" rtl="0">
              <a:lnSpc>
                <a:spcPct val="90000"/>
              </a:lnSpc>
              <a:spcBef>
                <a:spcPts val="300"/>
              </a:spcBef>
              <a:spcAft>
                <a:spcPts val="0"/>
              </a:spcAft>
              <a:buClr>
                <a:schemeClr val="dk1"/>
              </a:buClr>
              <a:buSzPts val="1080"/>
              <a:buFont typeface="Corbel"/>
              <a:buChar char="•"/>
              <a:defRPr sz="1350" b="0" i="0" u="none" strike="noStrike" cap="none">
                <a:solidFill>
                  <a:schemeClr val="dk1"/>
                </a:solidFill>
                <a:latin typeface="Corbel"/>
                <a:ea typeface="Corbel"/>
                <a:cs typeface="Corbel"/>
                <a:sym typeface="Corbel"/>
              </a:defRPr>
            </a:lvl3pPr>
            <a:lvl4pPr marL="1828800" marR="0" lvl="3"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4pPr>
            <a:lvl5pPr marL="2286000" marR="0" lvl="4"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5pPr>
            <a:lvl6pPr marL="2743200" marR="0" lvl="5"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6pPr>
            <a:lvl7pPr marL="3200400" marR="0" lvl="6"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7pPr>
            <a:lvl8pPr marL="3657600" marR="0" lvl="7" indent="-289559"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8pPr>
            <a:lvl9pPr marL="4114800" marR="0" lvl="8" indent="-289559" algn="l" rtl="0">
              <a:lnSpc>
                <a:spcPct val="90000"/>
              </a:lnSpc>
              <a:spcBef>
                <a:spcPts val="300"/>
              </a:spcBef>
              <a:spcAft>
                <a:spcPts val="300"/>
              </a:spcAft>
              <a:buClr>
                <a:schemeClr val="dk1"/>
              </a:buClr>
              <a:buSzPts val="960"/>
              <a:buFont typeface="Corbel"/>
              <a:buChar char="•"/>
              <a:defRPr sz="1200" b="0" i="0" u="none" strike="noStrike" cap="none">
                <a:solidFill>
                  <a:schemeClr val="dk1"/>
                </a:solidFill>
                <a:latin typeface="Corbel"/>
                <a:ea typeface="Corbel"/>
                <a:cs typeface="Corbel"/>
                <a:sym typeface="Corbel"/>
              </a:defRPr>
            </a:lvl9pPr>
          </a:lstStyle>
          <a:p>
            <a:endParaRPr/>
          </a:p>
        </p:txBody>
      </p:sp>
      <p:sp>
        <p:nvSpPr>
          <p:cNvPr id="50" name="Google Shape;50;p7"/>
          <p:cNvSpPr txBox="1">
            <a:spLocks noGrp="1"/>
          </p:cNvSpPr>
          <p:nvPr>
            <p:ph type="body" idx="3"/>
          </p:nvPr>
        </p:nvSpPr>
        <p:spPr>
          <a:xfrm>
            <a:off x="4701880" y="1999032"/>
            <a:ext cx="3566160" cy="77724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dk1"/>
              </a:buClr>
              <a:buSzPts val="1600"/>
              <a:buFont typeface="Corbel"/>
              <a:buNone/>
              <a:defRPr sz="1800" b="1" i="0" u="none" strike="noStrike" cap="none">
                <a:solidFill>
                  <a:schemeClr val="dk1"/>
                </a:solidFill>
                <a:latin typeface="Corbel"/>
                <a:ea typeface="Corbel"/>
                <a:cs typeface="Corbel"/>
                <a:sym typeface="Corbel"/>
              </a:defRPr>
            </a:lvl1pPr>
            <a:lvl2pPr marL="914400" marR="0" lvl="1" indent="-228600" algn="l" rtl="0">
              <a:lnSpc>
                <a:spcPct val="90000"/>
              </a:lnSpc>
              <a:spcBef>
                <a:spcPts val="150"/>
              </a:spcBef>
              <a:spcAft>
                <a:spcPts val="0"/>
              </a:spcAft>
              <a:buClr>
                <a:schemeClr val="dk1"/>
              </a:buClr>
              <a:buSzPts val="1440"/>
              <a:buFont typeface="Corbel"/>
              <a:buNone/>
              <a:defRPr sz="1500" b="1" i="0" u="none" strike="noStrike" cap="none">
                <a:solidFill>
                  <a:schemeClr val="dk1"/>
                </a:solidFill>
                <a:latin typeface="Corbel"/>
                <a:ea typeface="Corbel"/>
                <a:cs typeface="Corbel"/>
                <a:sym typeface="Corbel"/>
              </a:defRPr>
            </a:lvl2pPr>
            <a:lvl3pPr marL="1371600" marR="0" lvl="2" indent="-228600" algn="l" rtl="0">
              <a:lnSpc>
                <a:spcPct val="90000"/>
              </a:lnSpc>
              <a:spcBef>
                <a:spcPts val="300"/>
              </a:spcBef>
              <a:spcAft>
                <a:spcPts val="0"/>
              </a:spcAft>
              <a:buClr>
                <a:schemeClr val="dk1"/>
              </a:buClr>
              <a:buSzPts val="1280"/>
              <a:buFont typeface="Corbel"/>
              <a:buNone/>
              <a:defRPr sz="1350" b="1" i="0" u="none" strike="noStrike" cap="none">
                <a:solidFill>
                  <a:schemeClr val="dk1"/>
                </a:solidFill>
                <a:latin typeface="Corbel"/>
                <a:ea typeface="Corbel"/>
                <a:cs typeface="Corbel"/>
                <a:sym typeface="Corbel"/>
              </a:defRPr>
            </a:lvl3pPr>
            <a:lvl4pPr marL="1828800" marR="0" lvl="3" indent="-228600" algn="l" rtl="0">
              <a:lnSpc>
                <a:spcPct val="90000"/>
              </a:lnSpc>
              <a:spcBef>
                <a:spcPts val="300"/>
              </a:spcBef>
              <a:spcAft>
                <a:spcPts val="0"/>
              </a:spcAft>
              <a:buClr>
                <a:schemeClr val="dk1"/>
              </a:buClr>
              <a:buSzPts val="1120"/>
              <a:buFont typeface="Corbel"/>
              <a:buNone/>
              <a:defRPr sz="1200" b="1" i="0" u="none" strike="noStrike" cap="none">
                <a:solidFill>
                  <a:schemeClr val="dk1"/>
                </a:solidFill>
                <a:latin typeface="Corbel"/>
                <a:ea typeface="Corbel"/>
                <a:cs typeface="Corbel"/>
                <a:sym typeface="Corbel"/>
              </a:defRPr>
            </a:lvl4pPr>
            <a:lvl5pPr marL="2286000" marR="0" lvl="4" indent="-228600" algn="l" rtl="0">
              <a:lnSpc>
                <a:spcPct val="90000"/>
              </a:lnSpc>
              <a:spcBef>
                <a:spcPts val="300"/>
              </a:spcBef>
              <a:spcAft>
                <a:spcPts val="0"/>
              </a:spcAft>
              <a:buClr>
                <a:schemeClr val="dk1"/>
              </a:buClr>
              <a:buSzPts val="1120"/>
              <a:buFont typeface="Corbel"/>
              <a:buNone/>
              <a:defRPr sz="1200" b="1" i="0" u="none" strike="noStrike" cap="none">
                <a:solidFill>
                  <a:schemeClr val="dk1"/>
                </a:solidFill>
                <a:latin typeface="Corbel"/>
                <a:ea typeface="Corbel"/>
                <a:cs typeface="Corbel"/>
                <a:sym typeface="Corbel"/>
              </a:defRPr>
            </a:lvl5pPr>
            <a:lvl6pPr marL="2743200" marR="0" lvl="5" indent="-228600" algn="l" rtl="0">
              <a:lnSpc>
                <a:spcPct val="90000"/>
              </a:lnSpc>
              <a:spcBef>
                <a:spcPts val="300"/>
              </a:spcBef>
              <a:spcAft>
                <a:spcPts val="0"/>
              </a:spcAft>
              <a:buClr>
                <a:schemeClr val="dk1"/>
              </a:buClr>
              <a:buSzPts val="1120"/>
              <a:buFont typeface="Corbel"/>
              <a:buNone/>
              <a:defRPr sz="1200" b="1" i="0" u="none" strike="noStrike" cap="none">
                <a:solidFill>
                  <a:schemeClr val="dk1"/>
                </a:solidFill>
                <a:latin typeface="Corbel"/>
                <a:ea typeface="Corbel"/>
                <a:cs typeface="Corbel"/>
                <a:sym typeface="Corbel"/>
              </a:defRPr>
            </a:lvl6pPr>
            <a:lvl7pPr marL="3200400" marR="0" lvl="6" indent="-228600" algn="l" rtl="0">
              <a:lnSpc>
                <a:spcPct val="90000"/>
              </a:lnSpc>
              <a:spcBef>
                <a:spcPts val="300"/>
              </a:spcBef>
              <a:spcAft>
                <a:spcPts val="0"/>
              </a:spcAft>
              <a:buClr>
                <a:schemeClr val="dk1"/>
              </a:buClr>
              <a:buSzPts val="1120"/>
              <a:buFont typeface="Corbel"/>
              <a:buNone/>
              <a:defRPr sz="1200" b="1" i="0" u="none" strike="noStrike" cap="none">
                <a:solidFill>
                  <a:schemeClr val="dk1"/>
                </a:solidFill>
                <a:latin typeface="Corbel"/>
                <a:ea typeface="Corbel"/>
                <a:cs typeface="Corbel"/>
                <a:sym typeface="Corbel"/>
              </a:defRPr>
            </a:lvl7pPr>
            <a:lvl8pPr marL="3657600" marR="0" lvl="7" indent="-228600" algn="l" rtl="0">
              <a:lnSpc>
                <a:spcPct val="90000"/>
              </a:lnSpc>
              <a:spcBef>
                <a:spcPts val="300"/>
              </a:spcBef>
              <a:spcAft>
                <a:spcPts val="0"/>
              </a:spcAft>
              <a:buClr>
                <a:schemeClr val="dk1"/>
              </a:buClr>
              <a:buSzPts val="1120"/>
              <a:buFont typeface="Corbel"/>
              <a:buNone/>
              <a:defRPr sz="1200" b="1" i="0" u="none" strike="noStrike" cap="none">
                <a:solidFill>
                  <a:schemeClr val="dk1"/>
                </a:solidFill>
                <a:latin typeface="Corbel"/>
                <a:ea typeface="Corbel"/>
                <a:cs typeface="Corbel"/>
                <a:sym typeface="Corbel"/>
              </a:defRPr>
            </a:lvl8pPr>
            <a:lvl9pPr marL="4114800" marR="0" lvl="8" indent="-228600" algn="l" rtl="0">
              <a:lnSpc>
                <a:spcPct val="90000"/>
              </a:lnSpc>
              <a:spcBef>
                <a:spcPts val="300"/>
              </a:spcBef>
              <a:spcAft>
                <a:spcPts val="300"/>
              </a:spcAft>
              <a:buClr>
                <a:schemeClr val="dk1"/>
              </a:buClr>
              <a:buSzPts val="1120"/>
              <a:buFont typeface="Corbel"/>
              <a:buNone/>
              <a:defRPr sz="1200" b="1" i="0" u="none" strike="noStrike" cap="none">
                <a:solidFill>
                  <a:schemeClr val="dk1"/>
                </a:solidFill>
                <a:latin typeface="Corbel"/>
                <a:ea typeface="Corbel"/>
                <a:cs typeface="Corbel"/>
                <a:sym typeface="Corbel"/>
              </a:defRPr>
            </a:lvl9pPr>
          </a:lstStyle>
          <a:p>
            <a:endParaRPr/>
          </a:p>
        </p:txBody>
      </p:sp>
      <p:sp>
        <p:nvSpPr>
          <p:cNvPr id="51" name="Google Shape;51;p7"/>
          <p:cNvSpPr txBox="1">
            <a:spLocks noGrp="1"/>
          </p:cNvSpPr>
          <p:nvPr>
            <p:ph type="body" idx="4"/>
          </p:nvPr>
        </p:nvSpPr>
        <p:spPr>
          <a:xfrm>
            <a:off x="4701880" y="2719322"/>
            <a:ext cx="3566160" cy="3383280"/>
          </a:xfrm>
          <a:prstGeom prst="rect">
            <a:avLst/>
          </a:prstGeom>
          <a:noFill/>
          <a:ln>
            <a:noFill/>
          </a:ln>
        </p:spPr>
        <p:txBody>
          <a:bodyPr spcFirstLastPara="1" wrap="square" lIns="91425" tIns="91425" rIns="91425" bIns="91425" anchor="t" anchorCtr="0"/>
          <a:lstStyle>
            <a:lvl1pPr marL="457200" marR="0" lvl="0" indent="-312420" algn="l" rtl="0">
              <a:lnSpc>
                <a:spcPct val="90000"/>
              </a:lnSpc>
              <a:spcBef>
                <a:spcPts val="1000"/>
              </a:spcBef>
              <a:spcAft>
                <a:spcPts val="0"/>
              </a:spcAft>
              <a:buClr>
                <a:schemeClr val="dk1"/>
              </a:buClr>
              <a:buSzPts val="1320"/>
              <a:buFont typeface="Corbel"/>
              <a:buChar char="•"/>
              <a:defRPr sz="1650" b="0" i="0" u="none" strike="noStrike" cap="none">
                <a:solidFill>
                  <a:schemeClr val="dk1"/>
                </a:solidFill>
                <a:latin typeface="Corbel"/>
                <a:ea typeface="Corbel"/>
                <a:cs typeface="Corbel"/>
                <a:sym typeface="Corbel"/>
              </a:defRPr>
            </a:lvl1pPr>
            <a:lvl2pPr marL="914400" marR="0" lvl="1" indent="-304800" algn="l" rtl="0">
              <a:lnSpc>
                <a:spcPct val="90000"/>
              </a:lnSpc>
              <a:spcBef>
                <a:spcPts val="150"/>
              </a:spcBef>
              <a:spcAft>
                <a:spcPts val="0"/>
              </a:spcAft>
              <a:buClr>
                <a:schemeClr val="dk1"/>
              </a:buClr>
              <a:buSzPts val="1200"/>
              <a:buFont typeface="Corbel"/>
              <a:buChar char="•"/>
              <a:defRPr sz="1500" b="0" i="0" u="none" strike="noStrike" cap="none">
                <a:solidFill>
                  <a:schemeClr val="dk1"/>
                </a:solidFill>
                <a:latin typeface="Corbel"/>
                <a:ea typeface="Corbel"/>
                <a:cs typeface="Corbel"/>
                <a:sym typeface="Corbel"/>
              </a:defRPr>
            </a:lvl2pPr>
            <a:lvl3pPr marL="1371600" marR="0" lvl="2" indent="-297180" algn="l" rtl="0">
              <a:lnSpc>
                <a:spcPct val="90000"/>
              </a:lnSpc>
              <a:spcBef>
                <a:spcPts val="300"/>
              </a:spcBef>
              <a:spcAft>
                <a:spcPts val="0"/>
              </a:spcAft>
              <a:buClr>
                <a:schemeClr val="dk1"/>
              </a:buClr>
              <a:buSzPts val="1080"/>
              <a:buFont typeface="Corbel"/>
              <a:buChar char="•"/>
              <a:defRPr sz="1350" b="0" i="0" u="none" strike="noStrike" cap="none">
                <a:solidFill>
                  <a:schemeClr val="dk1"/>
                </a:solidFill>
                <a:latin typeface="Corbel"/>
                <a:ea typeface="Corbel"/>
                <a:cs typeface="Corbel"/>
                <a:sym typeface="Corbel"/>
              </a:defRPr>
            </a:lvl3pPr>
            <a:lvl4pPr marL="1828800" marR="0" lvl="3"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4pPr>
            <a:lvl5pPr marL="2286000" marR="0" lvl="4"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5pPr>
            <a:lvl6pPr marL="2743200" marR="0" lvl="5"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6pPr>
            <a:lvl7pPr marL="3200400" marR="0" lvl="6"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7pPr>
            <a:lvl8pPr marL="3657600" marR="0" lvl="7" indent="-289559"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8pPr>
            <a:lvl9pPr marL="4114800" marR="0" lvl="8" indent="-289559" algn="l" rtl="0">
              <a:lnSpc>
                <a:spcPct val="90000"/>
              </a:lnSpc>
              <a:spcBef>
                <a:spcPts val="300"/>
              </a:spcBef>
              <a:spcAft>
                <a:spcPts val="300"/>
              </a:spcAft>
              <a:buClr>
                <a:schemeClr val="dk1"/>
              </a:buClr>
              <a:buSzPts val="960"/>
              <a:buFont typeface="Corbel"/>
              <a:buChar char="•"/>
              <a:defRPr sz="1200" b="0" i="0" u="none" strike="noStrike" cap="none">
                <a:solidFill>
                  <a:schemeClr val="dk1"/>
                </a:solidFill>
                <a:latin typeface="Corbel"/>
                <a:ea typeface="Corbel"/>
                <a:cs typeface="Corbel"/>
                <a:sym typeface="Corbel"/>
              </a:defRPr>
            </a:lvl9pPr>
          </a:lstStyle>
          <a:p>
            <a:endParaRPr/>
          </a:p>
        </p:txBody>
      </p:sp>
      <p:sp>
        <p:nvSpPr>
          <p:cNvPr id="52" name="Google Shape;52;p7"/>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3" name="Google Shape;53;p7"/>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4" name="Google Shape;54;p7"/>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Corbel"/>
                <a:ea typeface="Corbel"/>
                <a:cs typeface="Corbel"/>
                <a:sym typeface="Corbel"/>
              </a:defRPr>
            </a:lvl1pPr>
            <a:lvl2pPr marL="0" marR="0" lvl="1" indent="0" algn="r" rtl="0">
              <a:spcBef>
                <a:spcPts val="0"/>
              </a:spcBef>
              <a:buNone/>
              <a:defRPr sz="1000">
                <a:solidFill>
                  <a:schemeClr val="dk1"/>
                </a:solidFill>
                <a:latin typeface="Corbel"/>
                <a:ea typeface="Corbel"/>
                <a:cs typeface="Corbel"/>
                <a:sym typeface="Corbel"/>
              </a:defRPr>
            </a:lvl2pPr>
            <a:lvl3pPr marL="0" marR="0" lvl="2" indent="0" algn="r" rtl="0">
              <a:spcBef>
                <a:spcPts val="0"/>
              </a:spcBef>
              <a:buNone/>
              <a:defRPr sz="1000">
                <a:solidFill>
                  <a:schemeClr val="dk1"/>
                </a:solidFill>
                <a:latin typeface="Corbel"/>
                <a:ea typeface="Corbel"/>
                <a:cs typeface="Corbel"/>
                <a:sym typeface="Corbel"/>
              </a:defRPr>
            </a:lvl3pPr>
            <a:lvl4pPr marL="0" marR="0" lvl="3" indent="0" algn="r" rtl="0">
              <a:spcBef>
                <a:spcPts val="0"/>
              </a:spcBef>
              <a:buNone/>
              <a:defRPr sz="1000">
                <a:solidFill>
                  <a:schemeClr val="dk1"/>
                </a:solidFill>
                <a:latin typeface="Corbel"/>
                <a:ea typeface="Corbel"/>
                <a:cs typeface="Corbel"/>
                <a:sym typeface="Corbel"/>
              </a:defRPr>
            </a:lvl4pPr>
            <a:lvl5pPr marL="0" marR="0" lvl="4" indent="0" algn="r" rtl="0">
              <a:spcBef>
                <a:spcPts val="0"/>
              </a:spcBef>
              <a:buNone/>
              <a:defRPr sz="1000">
                <a:solidFill>
                  <a:schemeClr val="dk1"/>
                </a:solidFill>
                <a:latin typeface="Corbel"/>
                <a:ea typeface="Corbel"/>
                <a:cs typeface="Corbel"/>
                <a:sym typeface="Corbel"/>
              </a:defRPr>
            </a:lvl5pPr>
            <a:lvl6pPr marL="0" marR="0" lvl="5" indent="0" algn="r" rtl="0">
              <a:spcBef>
                <a:spcPts val="0"/>
              </a:spcBef>
              <a:buNone/>
              <a:defRPr sz="1000">
                <a:solidFill>
                  <a:schemeClr val="dk1"/>
                </a:solidFill>
                <a:latin typeface="Corbel"/>
                <a:ea typeface="Corbel"/>
                <a:cs typeface="Corbel"/>
                <a:sym typeface="Corbel"/>
              </a:defRPr>
            </a:lvl6pPr>
            <a:lvl7pPr marL="0" marR="0" lvl="6" indent="0" algn="r" rtl="0">
              <a:spcBef>
                <a:spcPts val="0"/>
              </a:spcBef>
              <a:buNone/>
              <a:defRPr sz="1000">
                <a:solidFill>
                  <a:schemeClr val="dk1"/>
                </a:solidFill>
                <a:latin typeface="Corbel"/>
                <a:ea typeface="Corbel"/>
                <a:cs typeface="Corbel"/>
                <a:sym typeface="Corbel"/>
              </a:defRPr>
            </a:lvl7pPr>
            <a:lvl8pPr marL="0" marR="0" lvl="7" indent="0" algn="r" rtl="0">
              <a:spcBef>
                <a:spcPts val="0"/>
              </a:spcBef>
              <a:buNone/>
              <a:defRPr sz="1000">
                <a:solidFill>
                  <a:schemeClr val="dk1"/>
                </a:solidFill>
                <a:latin typeface="Corbel"/>
                <a:ea typeface="Corbel"/>
                <a:cs typeface="Corbel"/>
                <a:sym typeface="Corbel"/>
              </a:defRPr>
            </a:lvl8pPr>
            <a:lvl9pPr marL="0" marR="0" lvl="8" indent="0" algn="r" rtl="0">
              <a:spcBef>
                <a:spcPts val="0"/>
              </a:spcBef>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57250" y="609600"/>
            <a:ext cx="7406640" cy="135636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orbel"/>
              <a:buNone/>
              <a:defRPr sz="4000" b="0" i="0" u="none" strike="noStrike" cap="none">
                <a:solidFill>
                  <a:schemeClr val="dk1"/>
                </a:solidFill>
                <a:latin typeface="Corbel"/>
                <a:ea typeface="Corbel"/>
                <a:cs typeface="Corbel"/>
                <a:sym typeface="Corbe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7" name="Google Shape;57;p8"/>
          <p:cNvSpPr txBox="1">
            <a:spLocks noGrp="1"/>
          </p:cNvSpPr>
          <p:nvPr>
            <p:ph type="body" idx="1"/>
          </p:nvPr>
        </p:nvSpPr>
        <p:spPr>
          <a:xfrm>
            <a:off x="857250" y="2057399"/>
            <a:ext cx="3566160" cy="4023360"/>
          </a:xfrm>
          <a:prstGeom prst="rect">
            <a:avLst/>
          </a:prstGeom>
          <a:noFill/>
          <a:ln>
            <a:noFill/>
          </a:ln>
        </p:spPr>
        <p:txBody>
          <a:bodyPr spcFirstLastPara="1" wrap="square" lIns="91425" tIns="91425" rIns="91425" bIns="91425" anchor="t" anchorCtr="0"/>
          <a:lstStyle>
            <a:lvl1pPr marL="457200" marR="0" lvl="0" indent="-312420" algn="l" rtl="0">
              <a:lnSpc>
                <a:spcPct val="90000"/>
              </a:lnSpc>
              <a:spcBef>
                <a:spcPts val="1000"/>
              </a:spcBef>
              <a:spcAft>
                <a:spcPts val="0"/>
              </a:spcAft>
              <a:buClr>
                <a:schemeClr val="dk1"/>
              </a:buClr>
              <a:buSzPts val="1320"/>
              <a:buFont typeface="Corbel"/>
              <a:buChar char="•"/>
              <a:defRPr sz="1650" b="0" i="0" u="none" strike="noStrike" cap="none">
                <a:solidFill>
                  <a:schemeClr val="dk1"/>
                </a:solidFill>
                <a:latin typeface="Corbel"/>
                <a:ea typeface="Corbel"/>
                <a:cs typeface="Corbel"/>
                <a:sym typeface="Corbel"/>
              </a:defRPr>
            </a:lvl1pPr>
            <a:lvl2pPr marL="914400" marR="0" lvl="1" indent="-304800" algn="l" rtl="0">
              <a:lnSpc>
                <a:spcPct val="90000"/>
              </a:lnSpc>
              <a:spcBef>
                <a:spcPts val="150"/>
              </a:spcBef>
              <a:spcAft>
                <a:spcPts val="0"/>
              </a:spcAft>
              <a:buClr>
                <a:schemeClr val="dk1"/>
              </a:buClr>
              <a:buSzPts val="1200"/>
              <a:buFont typeface="Corbel"/>
              <a:buChar char="•"/>
              <a:defRPr sz="1500" b="0" i="0" u="none" strike="noStrike" cap="none">
                <a:solidFill>
                  <a:schemeClr val="dk1"/>
                </a:solidFill>
                <a:latin typeface="Corbel"/>
                <a:ea typeface="Corbel"/>
                <a:cs typeface="Corbel"/>
                <a:sym typeface="Corbel"/>
              </a:defRPr>
            </a:lvl2pPr>
            <a:lvl3pPr marL="1371600" marR="0" lvl="2" indent="-297180" algn="l" rtl="0">
              <a:lnSpc>
                <a:spcPct val="90000"/>
              </a:lnSpc>
              <a:spcBef>
                <a:spcPts val="300"/>
              </a:spcBef>
              <a:spcAft>
                <a:spcPts val="0"/>
              </a:spcAft>
              <a:buClr>
                <a:schemeClr val="dk1"/>
              </a:buClr>
              <a:buSzPts val="1080"/>
              <a:buFont typeface="Corbel"/>
              <a:buChar char="•"/>
              <a:defRPr sz="1350" b="0" i="0" u="none" strike="noStrike" cap="none">
                <a:solidFill>
                  <a:schemeClr val="dk1"/>
                </a:solidFill>
                <a:latin typeface="Corbel"/>
                <a:ea typeface="Corbel"/>
                <a:cs typeface="Corbel"/>
                <a:sym typeface="Corbel"/>
              </a:defRPr>
            </a:lvl3pPr>
            <a:lvl4pPr marL="1828800" marR="0" lvl="3"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4pPr>
            <a:lvl5pPr marL="2286000" marR="0" lvl="4"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5pPr>
            <a:lvl6pPr marL="2743200" marR="0" lvl="5"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6pPr>
            <a:lvl7pPr marL="3200400" marR="0" lvl="6"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7pPr>
            <a:lvl8pPr marL="3657600" marR="0" lvl="7" indent="-289559"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8pPr>
            <a:lvl9pPr marL="4114800" marR="0" lvl="8" indent="-289559" algn="l" rtl="0">
              <a:lnSpc>
                <a:spcPct val="90000"/>
              </a:lnSpc>
              <a:spcBef>
                <a:spcPts val="300"/>
              </a:spcBef>
              <a:spcAft>
                <a:spcPts val="300"/>
              </a:spcAft>
              <a:buClr>
                <a:schemeClr val="dk1"/>
              </a:buClr>
              <a:buSzPts val="960"/>
              <a:buFont typeface="Corbel"/>
              <a:buChar char="•"/>
              <a:defRPr sz="1200" b="0" i="0" u="none" strike="noStrike" cap="none">
                <a:solidFill>
                  <a:schemeClr val="dk1"/>
                </a:solidFill>
                <a:latin typeface="Corbel"/>
                <a:ea typeface="Corbel"/>
                <a:cs typeface="Corbel"/>
                <a:sym typeface="Corbel"/>
              </a:defRPr>
            </a:lvl9pPr>
          </a:lstStyle>
          <a:p>
            <a:endParaRPr/>
          </a:p>
        </p:txBody>
      </p:sp>
      <p:sp>
        <p:nvSpPr>
          <p:cNvPr id="58" name="Google Shape;58;p8"/>
          <p:cNvSpPr txBox="1">
            <a:spLocks noGrp="1"/>
          </p:cNvSpPr>
          <p:nvPr>
            <p:ph type="body" idx="2"/>
          </p:nvPr>
        </p:nvSpPr>
        <p:spPr>
          <a:xfrm>
            <a:off x="4700709" y="2057400"/>
            <a:ext cx="3566160" cy="4023360"/>
          </a:xfrm>
          <a:prstGeom prst="rect">
            <a:avLst/>
          </a:prstGeom>
          <a:noFill/>
          <a:ln>
            <a:noFill/>
          </a:ln>
        </p:spPr>
        <p:txBody>
          <a:bodyPr spcFirstLastPara="1" wrap="square" lIns="91425" tIns="91425" rIns="91425" bIns="91425" anchor="t" anchorCtr="0"/>
          <a:lstStyle>
            <a:lvl1pPr marL="457200" marR="0" lvl="0" indent="-312420" algn="l" rtl="0">
              <a:lnSpc>
                <a:spcPct val="90000"/>
              </a:lnSpc>
              <a:spcBef>
                <a:spcPts val="1000"/>
              </a:spcBef>
              <a:spcAft>
                <a:spcPts val="0"/>
              </a:spcAft>
              <a:buClr>
                <a:schemeClr val="dk1"/>
              </a:buClr>
              <a:buSzPts val="1320"/>
              <a:buFont typeface="Corbel"/>
              <a:buChar char="•"/>
              <a:defRPr sz="1650" b="0" i="0" u="none" strike="noStrike" cap="none">
                <a:solidFill>
                  <a:schemeClr val="dk1"/>
                </a:solidFill>
                <a:latin typeface="Corbel"/>
                <a:ea typeface="Corbel"/>
                <a:cs typeface="Corbel"/>
                <a:sym typeface="Corbel"/>
              </a:defRPr>
            </a:lvl1pPr>
            <a:lvl2pPr marL="914400" marR="0" lvl="1" indent="-304800" algn="l" rtl="0">
              <a:lnSpc>
                <a:spcPct val="90000"/>
              </a:lnSpc>
              <a:spcBef>
                <a:spcPts val="150"/>
              </a:spcBef>
              <a:spcAft>
                <a:spcPts val="0"/>
              </a:spcAft>
              <a:buClr>
                <a:schemeClr val="dk1"/>
              </a:buClr>
              <a:buSzPts val="1200"/>
              <a:buFont typeface="Corbel"/>
              <a:buChar char="•"/>
              <a:defRPr sz="1500" b="0" i="0" u="none" strike="noStrike" cap="none">
                <a:solidFill>
                  <a:schemeClr val="dk1"/>
                </a:solidFill>
                <a:latin typeface="Corbel"/>
                <a:ea typeface="Corbel"/>
                <a:cs typeface="Corbel"/>
                <a:sym typeface="Corbel"/>
              </a:defRPr>
            </a:lvl2pPr>
            <a:lvl3pPr marL="1371600" marR="0" lvl="2" indent="-297180" algn="l" rtl="0">
              <a:lnSpc>
                <a:spcPct val="90000"/>
              </a:lnSpc>
              <a:spcBef>
                <a:spcPts val="300"/>
              </a:spcBef>
              <a:spcAft>
                <a:spcPts val="0"/>
              </a:spcAft>
              <a:buClr>
                <a:schemeClr val="dk1"/>
              </a:buClr>
              <a:buSzPts val="1080"/>
              <a:buFont typeface="Corbel"/>
              <a:buChar char="•"/>
              <a:defRPr sz="1350" b="0" i="0" u="none" strike="noStrike" cap="none">
                <a:solidFill>
                  <a:schemeClr val="dk1"/>
                </a:solidFill>
                <a:latin typeface="Corbel"/>
                <a:ea typeface="Corbel"/>
                <a:cs typeface="Corbel"/>
                <a:sym typeface="Corbel"/>
              </a:defRPr>
            </a:lvl3pPr>
            <a:lvl4pPr marL="1828800" marR="0" lvl="3"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4pPr>
            <a:lvl5pPr marL="2286000" marR="0" lvl="4"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5pPr>
            <a:lvl6pPr marL="2743200" marR="0" lvl="5"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6pPr>
            <a:lvl7pPr marL="3200400" marR="0" lvl="6" indent="-289560"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7pPr>
            <a:lvl8pPr marL="3657600" marR="0" lvl="7" indent="-289559" algn="l" rtl="0">
              <a:lnSpc>
                <a:spcPct val="90000"/>
              </a:lnSpc>
              <a:spcBef>
                <a:spcPts val="300"/>
              </a:spcBef>
              <a:spcAft>
                <a:spcPts val="0"/>
              </a:spcAft>
              <a:buClr>
                <a:schemeClr val="dk1"/>
              </a:buClr>
              <a:buSzPts val="960"/>
              <a:buFont typeface="Corbel"/>
              <a:buChar char="•"/>
              <a:defRPr sz="1200" b="0" i="0" u="none" strike="noStrike" cap="none">
                <a:solidFill>
                  <a:schemeClr val="dk1"/>
                </a:solidFill>
                <a:latin typeface="Corbel"/>
                <a:ea typeface="Corbel"/>
                <a:cs typeface="Corbel"/>
                <a:sym typeface="Corbel"/>
              </a:defRPr>
            </a:lvl8pPr>
            <a:lvl9pPr marL="4114800" marR="0" lvl="8" indent="-289559" algn="l" rtl="0">
              <a:lnSpc>
                <a:spcPct val="90000"/>
              </a:lnSpc>
              <a:spcBef>
                <a:spcPts val="300"/>
              </a:spcBef>
              <a:spcAft>
                <a:spcPts val="300"/>
              </a:spcAft>
              <a:buClr>
                <a:schemeClr val="dk1"/>
              </a:buClr>
              <a:buSzPts val="960"/>
              <a:buFont typeface="Corbel"/>
              <a:buChar char="•"/>
              <a:defRPr sz="1200" b="0" i="0" u="none" strike="noStrike" cap="none">
                <a:solidFill>
                  <a:schemeClr val="dk1"/>
                </a:solidFill>
                <a:latin typeface="Corbel"/>
                <a:ea typeface="Corbel"/>
                <a:cs typeface="Corbel"/>
                <a:sym typeface="Corbel"/>
              </a:defRPr>
            </a:lvl9pPr>
          </a:lstStyle>
          <a:p>
            <a:endParaRPr/>
          </a:p>
        </p:txBody>
      </p:sp>
      <p:sp>
        <p:nvSpPr>
          <p:cNvPr id="59" name="Google Shape;59;p8"/>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0" name="Google Shape;60;p8"/>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1" name="Google Shape;61;p8"/>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Corbel"/>
                <a:ea typeface="Corbel"/>
                <a:cs typeface="Corbel"/>
                <a:sym typeface="Corbel"/>
              </a:defRPr>
            </a:lvl1pPr>
            <a:lvl2pPr marL="0" marR="0" lvl="1" indent="0" algn="r" rtl="0">
              <a:spcBef>
                <a:spcPts val="0"/>
              </a:spcBef>
              <a:buNone/>
              <a:defRPr sz="1000">
                <a:solidFill>
                  <a:schemeClr val="dk1"/>
                </a:solidFill>
                <a:latin typeface="Corbel"/>
                <a:ea typeface="Corbel"/>
                <a:cs typeface="Corbel"/>
                <a:sym typeface="Corbel"/>
              </a:defRPr>
            </a:lvl2pPr>
            <a:lvl3pPr marL="0" marR="0" lvl="2" indent="0" algn="r" rtl="0">
              <a:spcBef>
                <a:spcPts val="0"/>
              </a:spcBef>
              <a:buNone/>
              <a:defRPr sz="1000">
                <a:solidFill>
                  <a:schemeClr val="dk1"/>
                </a:solidFill>
                <a:latin typeface="Corbel"/>
                <a:ea typeface="Corbel"/>
                <a:cs typeface="Corbel"/>
                <a:sym typeface="Corbel"/>
              </a:defRPr>
            </a:lvl3pPr>
            <a:lvl4pPr marL="0" marR="0" lvl="3" indent="0" algn="r" rtl="0">
              <a:spcBef>
                <a:spcPts val="0"/>
              </a:spcBef>
              <a:buNone/>
              <a:defRPr sz="1000">
                <a:solidFill>
                  <a:schemeClr val="dk1"/>
                </a:solidFill>
                <a:latin typeface="Corbel"/>
                <a:ea typeface="Corbel"/>
                <a:cs typeface="Corbel"/>
                <a:sym typeface="Corbel"/>
              </a:defRPr>
            </a:lvl4pPr>
            <a:lvl5pPr marL="0" marR="0" lvl="4" indent="0" algn="r" rtl="0">
              <a:spcBef>
                <a:spcPts val="0"/>
              </a:spcBef>
              <a:buNone/>
              <a:defRPr sz="1000">
                <a:solidFill>
                  <a:schemeClr val="dk1"/>
                </a:solidFill>
                <a:latin typeface="Corbel"/>
                <a:ea typeface="Corbel"/>
                <a:cs typeface="Corbel"/>
                <a:sym typeface="Corbel"/>
              </a:defRPr>
            </a:lvl5pPr>
            <a:lvl6pPr marL="0" marR="0" lvl="5" indent="0" algn="r" rtl="0">
              <a:spcBef>
                <a:spcPts val="0"/>
              </a:spcBef>
              <a:buNone/>
              <a:defRPr sz="1000">
                <a:solidFill>
                  <a:schemeClr val="dk1"/>
                </a:solidFill>
                <a:latin typeface="Corbel"/>
                <a:ea typeface="Corbel"/>
                <a:cs typeface="Corbel"/>
                <a:sym typeface="Corbel"/>
              </a:defRPr>
            </a:lvl6pPr>
            <a:lvl7pPr marL="0" marR="0" lvl="6" indent="0" algn="r" rtl="0">
              <a:spcBef>
                <a:spcPts val="0"/>
              </a:spcBef>
              <a:buNone/>
              <a:defRPr sz="1000">
                <a:solidFill>
                  <a:schemeClr val="dk1"/>
                </a:solidFill>
                <a:latin typeface="Corbel"/>
                <a:ea typeface="Corbel"/>
                <a:cs typeface="Corbel"/>
                <a:sym typeface="Corbel"/>
              </a:defRPr>
            </a:lvl7pPr>
            <a:lvl8pPr marL="0" marR="0" lvl="7" indent="0" algn="r" rtl="0">
              <a:spcBef>
                <a:spcPts val="0"/>
              </a:spcBef>
              <a:buNone/>
              <a:defRPr sz="1000">
                <a:solidFill>
                  <a:schemeClr val="dk1"/>
                </a:solidFill>
                <a:latin typeface="Corbel"/>
                <a:ea typeface="Corbel"/>
                <a:cs typeface="Corbel"/>
                <a:sym typeface="Corbel"/>
              </a:defRPr>
            </a:lvl8pPr>
            <a:lvl9pPr marL="0" marR="0" lvl="8" indent="0" algn="r" rtl="0">
              <a:spcBef>
                <a:spcPts val="0"/>
              </a:spcBef>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57250" y="1097280"/>
            <a:ext cx="2834640" cy="173736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orbel"/>
              <a:buNone/>
              <a:defRPr sz="3000" b="0" i="0" u="none" strike="noStrike" cap="none">
                <a:solidFill>
                  <a:schemeClr val="dk1"/>
                </a:solidFill>
                <a:latin typeface="Corbel"/>
                <a:ea typeface="Corbel"/>
                <a:cs typeface="Corbel"/>
                <a:sym typeface="Corbe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4" name="Google Shape;64;p9"/>
          <p:cNvSpPr txBox="1">
            <a:spLocks noGrp="1"/>
          </p:cNvSpPr>
          <p:nvPr>
            <p:ph type="body" idx="1"/>
          </p:nvPr>
        </p:nvSpPr>
        <p:spPr>
          <a:xfrm>
            <a:off x="4129314" y="1097280"/>
            <a:ext cx="4149638" cy="4663440"/>
          </a:xfrm>
          <a:prstGeom prst="rect">
            <a:avLst/>
          </a:prstGeom>
          <a:noFill/>
          <a:ln>
            <a:noFill/>
          </a:ln>
        </p:spPr>
        <p:txBody>
          <a:bodyPr spcFirstLastPara="1" wrap="square" lIns="91425" tIns="91425" rIns="91425" bIns="91425" anchor="t" anchorCtr="0"/>
          <a:lstStyle>
            <a:lvl1pPr marL="457200" marR="0" lvl="0" indent="-350520" algn="l" rtl="0">
              <a:lnSpc>
                <a:spcPct val="90000"/>
              </a:lnSpc>
              <a:spcBef>
                <a:spcPts val="1000"/>
              </a:spcBef>
              <a:spcAft>
                <a:spcPts val="0"/>
              </a:spcAft>
              <a:buClr>
                <a:schemeClr val="dk1"/>
              </a:buClr>
              <a:buSzPts val="1920"/>
              <a:buFont typeface="Corbel"/>
              <a:buChar char="•"/>
              <a:defRPr sz="2400" b="0" i="0" u="none" strike="noStrike" cap="none">
                <a:solidFill>
                  <a:schemeClr val="dk1"/>
                </a:solidFill>
                <a:latin typeface="Corbel"/>
                <a:ea typeface="Corbel"/>
                <a:cs typeface="Corbel"/>
                <a:sym typeface="Corbel"/>
              </a:defRPr>
            </a:lvl1pPr>
            <a:lvl2pPr marL="914400" marR="0" lvl="1" indent="-335280" algn="l" rtl="0">
              <a:lnSpc>
                <a:spcPct val="90000"/>
              </a:lnSpc>
              <a:spcBef>
                <a:spcPts val="150"/>
              </a:spcBef>
              <a:spcAft>
                <a:spcPts val="0"/>
              </a:spcAft>
              <a:buClr>
                <a:schemeClr val="dk1"/>
              </a:buClr>
              <a:buSzPts val="1680"/>
              <a:buFont typeface="Corbel"/>
              <a:buChar char="•"/>
              <a:defRPr sz="21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3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4800" algn="l" rtl="0">
              <a:lnSpc>
                <a:spcPct val="90000"/>
              </a:lnSpc>
              <a:spcBef>
                <a:spcPts val="300"/>
              </a:spcBef>
              <a:spcAft>
                <a:spcPts val="0"/>
              </a:spcAft>
              <a:buClr>
                <a:schemeClr val="dk1"/>
              </a:buClr>
              <a:buSzPts val="1200"/>
              <a:buFont typeface="Corbel"/>
              <a:buChar char="•"/>
              <a:defRPr sz="1500" b="0" i="0" u="none" strike="noStrike" cap="none">
                <a:solidFill>
                  <a:schemeClr val="dk1"/>
                </a:solidFill>
                <a:latin typeface="Corbel"/>
                <a:ea typeface="Corbel"/>
                <a:cs typeface="Corbel"/>
                <a:sym typeface="Corbel"/>
              </a:defRPr>
            </a:lvl4pPr>
            <a:lvl5pPr marL="2286000" marR="0" lvl="4" indent="-304800" algn="l" rtl="0">
              <a:lnSpc>
                <a:spcPct val="90000"/>
              </a:lnSpc>
              <a:spcBef>
                <a:spcPts val="300"/>
              </a:spcBef>
              <a:spcAft>
                <a:spcPts val="0"/>
              </a:spcAft>
              <a:buClr>
                <a:schemeClr val="dk1"/>
              </a:buClr>
              <a:buSzPts val="1200"/>
              <a:buFont typeface="Corbel"/>
              <a:buChar char="•"/>
              <a:defRPr sz="1500" b="0" i="0" u="none" strike="noStrike" cap="none">
                <a:solidFill>
                  <a:schemeClr val="dk1"/>
                </a:solidFill>
                <a:latin typeface="Corbel"/>
                <a:ea typeface="Corbel"/>
                <a:cs typeface="Corbel"/>
                <a:sym typeface="Corbel"/>
              </a:defRPr>
            </a:lvl5pPr>
            <a:lvl6pPr marL="2743200" marR="0" lvl="5" indent="-304800" algn="l" rtl="0">
              <a:lnSpc>
                <a:spcPct val="90000"/>
              </a:lnSpc>
              <a:spcBef>
                <a:spcPts val="300"/>
              </a:spcBef>
              <a:spcAft>
                <a:spcPts val="0"/>
              </a:spcAft>
              <a:buClr>
                <a:schemeClr val="dk1"/>
              </a:buClr>
              <a:buSzPts val="1200"/>
              <a:buFont typeface="Corbel"/>
              <a:buChar char="•"/>
              <a:defRPr sz="1500" b="0" i="0" u="none" strike="noStrike" cap="none">
                <a:solidFill>
                  <a:schemeClr val="dk1"/>
                </a:solidFill>
                <a:latin typeface="Corbel"/>
                <a:ea typeface="Corbel"/>
                <a:cs typeface="Corbel"/>
                <a:sym typeface="Corbel"/>
              </a:defRPr>
            </a:lvl6pPr>
            <a:lvl7pPr marL="3200400" marR="0" lvl="6" indent="-304800" algn="l" rtl="0">
              <a:lnSpc>
                <a:spcPct val="90000"/>
              </a:lnSpc>
              <a:spcBef>
                <a:spcPts val="300"/>
              </a:spcBef>
              <a:spcAft>
                <a:spcPts val="0"/>
              </a:spcAft>
              <a:buClr>
                <a:schemeClr val="dk1"/>
              </a:buClr>
              <a:buSzPts val="1200"/>
              <a:buFont typeface="Corbel"/>
              <a:buChar char="•"/>
              <a:defRPr sz="1500" b="0" i="0" u="none" strike="noStrike" cap="none">
                <a:solidFill>
                  <a:schemeClr val="dk1"/>
                </a:solidFill>
                <a:latin typeface="Corbel"/>
                <a:ea typeface="Corbel"/>
                <a:cs typeface="Corbel"/>
                <a:sym typeface="Corbel"/>
              </a:defRPr>
            </a:lvl7pPr>
            <a:lvl8pPr marL="3657600" marR="0" lvl="7" indent="-304800" algn="l" rtl="0">
              <a:lnSpc>
                <a:spcPct val="90000"/>
              </a:lnSpc>
              <a:spcBef>
                <a:spcPts val="300"/>
              </a:spcBef>
              <a:spcAft>
                <a:spcPts val="0"/>
              </a:spcAft>
              <a:buClr>
                <a:schemeClr val="dk1"/>
              </a:buClr>
              <a:buSzPts val="1200"/>
              <a:buFont typeface="Corbel"/>
              <a:buChar char="•"/>
              <a:defRPr sz="1500" b="0" i="0" u="none" strike="noStrike" cap="none">
                <a:solidFill>
                  <a:schemeClr val="dk1"/>
                </a:solidFill>
                <a:latin typeface="Corbel"/>
                <a:ea typeface="Corbel"/>
                <a:cs typeface="Corbel"/>
                <a:sym typeface="Corbel"/>
              </a:defRPr>
            </a:lvl8pPr>
            <a:lvl9pPr marL="4114800" marR="0" lvl="8" indent="-304800" algn="l" rtl="0">
              <a:lnSpc>
                <a:spcPct val="90000"/>
              </a:lnSpc>
              <a:spcBef>
                <a:spcPts val="300"/>
              </a:spcBef>
              <a:spcAft>
                <a:spcPts val="300"/>
              </a:spcAft>
              <a:buClr>
                <a:schemeClr val="dk1"/>
              </a:buClr>
              <a:buSzPts val="1200"/>
              <a:buFont typeface="Corbel"/>
              <a:buChar char="•"/>
              <a:defRPr sz="1500" b="0" i="0" u="none" strike="noStrike" cap="none">
                <a:solidFill>
                  <a:schemeClr val="dk1"/>
                </a:solidFill>
                <a:latin typeface="Corbel"/>
                <a:ea typeface="Corbel"/>
                <a:cs typeface="Corbel"/>
                <a:sym typeface="Corbel"/>
              </a:defRPr>
            </a:lvl9pPr>
          </a:lstStyle>
          <a:p>
            <a:endParaRPr/>
          </a:p>
        </p:txBody>
      </p:sp>
      <p:sp>
        <p:nvSpPr>
          <p:cNvPr id="65" name="Google Shape;65;p9"/>
          <p:cNvSpPr txBox="1">
            <a:spLocks noGrp="1"/>
          </p:cNvSpPr>
          <p:nvPr>
            <p:ph type="body" idx="2"/>
          </p:nvPr>
        </p:nvSpPr>
        <p:spPr>
          <a:xfrm>
            <a:off x="857250" y="2834640"/>
            <a:ext cx="2834640" cy="292608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chemeClr val="dk1"/>
              </a:buClr>
              <a:buSzPts val="1600"/>
              <a:buFont typeface="Corbel"/>
              <a:buNone/>
              <a:defRPr sz="1275" b="0" i="0" u="none" strike="noStrike" cap="none">
                <a:solidFill>
                  <a:schemeClr val="dk1"/>
                </a:solidFill>
                <a:latin typeface="Corbel"/>
                <a:ea typeface="Corbel"/>
                <a:cs typeface="Corbel"/>
                <a:sym typeface="Corbel"/>
              </a:defRPr>
            </a:lvl1pPr>
            <a:lvl2pPr marL="914400" marR="0" lvl="1" indent="-228600" algn="l" rtl="0">
              <a:lnSpc>
                <a:spcPct val="90000"/>
              </a:lnSpc>
              <a:spcBef>
                <a:spcPts val="150"/>
              </a:spcBef>
              <a:spcAft>
                <a:spcPts val="0"/>
              </a:spcAft>
              <a:buClr>
                <a:schemeClr val="dk1"/>
              </a:buClr>
              <a:buSzPts val="1440"/>
              <a:buFont typeface="Corbel"/>
              <a:buNone/>
              <a:defRPr sz="900" b="0" i="0" u="none" strike="noStrike" cap="none">
                <a:solidFill>
                  <a:schemeClr val="dk1"/>
                </a:solidFill>
                <a:latin typeface="Corbel"/>
                <a:ea typeface="Corbel"/>
                <a:cs typeface="Corbel"/>
                <a:sym typeface="Corbel"/>
              </a:defRPr>
            </a:lvl2pPr>
            <a:lvl3pPr marL="1371600" marR="0" lvl="2" indent="-228600" algn="l" rtl="0">
              <a:lnSpc>
                <a:spcPct val="90000"/>
              </a:lnSpc>
              <a:spcBef>
                <a:spcPts val="300"/>
              </a:spcBef>
              <a:spcAft>
                <a:spcPts val="0"/>
              </a:spcAft>
              <a:buClr>
                <a:schemeClr val="dk1"/>
              </a:buClr>
              <a:buSzPts val="1280"/>
              <a:buFont typeface="Corbel"/>
              <a:buNone/>
              <a:defRPr sz="750" b="0" i="0" u="none" strike="noStrike" cap="none">
                <a:solidFill>
                  <a:schemeClr val="dk1"/>
                </a:solidFill>
                <a:latin typeface="Corbel"/>
                <a:ea typeface="Corbel"/>
                <a:cs typeface="Corbel"/>
                <a:sym typeface="Corbel"/>
              </a:defRPr>
            </a:lvl3pPr>
            <a:lvl4pPr marL="1828800" marR="0" lvl="3" indent="-228600" algn="l" rtl="0">
              <a:lnSpc>
                <a:spcPct val="90000"/>
              </a:lnSpc>
              <a:spcBef>
                <a:spcPts val="300"/>
              </a:spcBef>
              <a:spcAft>
                <a:spcPts val="0"/>
              </a:spcAft>
              <a:buClr>
                <a:schemeClr val="dk1"/>
              </a:buClr>
              <a:buSzPts val="1120"/>
              <a:buFont typeface="Corbel"/>
              <a:buNone/>
              <a:defRPr sz="675" b="0" i="0" u="none" strike="noStrike" cap="none">
                <a:solidFill>
                  <a:schemeClr val="dk1"/>
                </a:solidFill>
                <a:latin typeface="Corbel"/>
                <a:ea typeface="Corbel"/>
                <a:cs typeface="Corbel"/>
                <a:sym typeface="Corbel"/>
              </a:defRPr>
            </a:lvl4pPr>
            <a:lvl5pPr marL="2286000" marR="0" lvl="4" indent="-228600" algn="l" rtl="0">
              <a:lnSpc>
                <a:spcPct val="90000"/>
              </a:lnSpc>
              <a:spcBef>
                <a:spcPts val="300"/>
              </a:spcBef>
              <a:spcAft>
                <a:spcPts val="0"/>
              </a:spcAft>
              <a:buClr>
                <a:schemeClr val="dk1"/>
              </a:buClr>
              <a:buSzPts val="1120"/>
              <a:buFont typeface="Corbel"/>
              <a:buNone/>
              <a:defRPr sz="675" b="0" i="0" u="none" strike="noStrike" cap="none">
                <a:solidFill>
                  <a:schemeClr val="dk1"/>
                </a:solidFill>
                <a:latin typeface="Corbel"/>
                <a:ea typeface="Corbel"/>
                <a:cs typeface="Corbel"/>
                <a:sym typeface="Corbel"/>
              </a:defRPr>
            </a:lvl5pPr>
            <a:lvl6pPr marL="2743200" marR="0" lvl="5" indent="-228600" algn="l" rtl="0">
              <a:lnSpc>
                <a:spcPct val="90000"/>
              </a:lnSpc>
              <a:spcBef>
                <a:spcPts val="300"/>
              </a:spcBef>
              <a:spcAft>
                <a:spcPts val="0"/>
              </a:spcAft>
              <a:buClr>
                <a:schemeClr val="dk1"/>
              </a:buClr>
              <a:buSzPts val="1120"/>
              <a:buFont typeface="Corbel"/>
              <a:buNone/>
              <a:defRPr sz="675" b="0" i="0" u="none" strike="noStrike" cap="none">
                <a:solidFill>
                  <a:schemeClr val="dk1"/>
                </a:solidFill>
                <a:latin typeface="Corbel"/>
                <a:ea typeface="Corbel"/>
                <a:cs typeface="Corbel"/>
                <a:sym typeface="Corbel"/>
              </a:defRPr>
            </a:lvl6pPr>
            <a:lvl7pPr marL="3200400" marR="0" lvl="6" indent="-228600" algn="l" rtl="0">
              <a:lnSpc>
                <a:spcPct val="90000"/>
              </a:lnSpc>
              <a:spcBef>
                <a:spcPts val="300"/>
              </a:spcBef>
              <a:spcAft>
                <a:spcPts val="0"/>
              </a:spcAft>
              <a:buClr>
                <a:schemeClr val="dk1"/>
              </a:buClr>
              <a:buSzPts val="1120"/>
              <a:buFont typeface="Corbel"/>
              <a:buNone/>
              <a:defRPr sz="675" b="0" i="0" u="none" strike="noStrike" cap="none">
                <a:solidFill>
                  <a:schemeClr val="dk1"/>
                </a:solidFill>
                <a:latin typeface="Corbel"/>
                <a:ea typeface="Corbel"/>
                <a:cs typeface="Corbel"/>
                <a:sym typeface="Corbel"/>
              </a:defRPr>
            </a:lvl7pPr>
            <a:lvl8pPr marL="3657600" marR="0" lvl="7" indent="-228600" algn="l" rtl="0">
              <a:lnSpc>
                <a:spcPct val="90000"/>
              </a:lnSpc>
              <a:spcBef>
                <a:spcPts val="300"/>
              </a:spcBef>
              <a:spcAft>
                <a:spcPts val="0"/>
              </a:spcAft>
              <a:buClr>
                <a:schemeClr val="dk1"/>
              </a:buClr>
              <a:buSzPts val="1120"/>
              <a:buFont typeface="Corbel"/>
              <a:buNone/>
              <a:defRPr sz="675" b="0" i="0" u="none" strike="noStrike" cap="none">
                <a:solidFill>
                  <a:schemeClr val="dk1"/>
                </a:solidFill>
                <a:latin typeface="Corbel"/>
                <a:ea typeface="Corbel"/>
                <a:cs typeface="Corbel"/>
                <a:sym typeface="Corbel"/>
              </a:defRPr>
            </a:lvl8pPr>
            <a:lvl9pPr marL="4114800" marR="0" lvl="8" indent="-228600" algn="l" rtl="0">
              <a:lnSpc>
                <a:spcPct val="90000"/>
              </a:lnSpc>
              <a:spcBef>
                <a:spcPts val="300"/>
              </a:spcBef>
              <a:spcAft>
                <a:spcPts val="300"/>
              </a:spcAft>
              <a:buClr>
                <a:schemeClr val="dk1"/>
              </a:buClr>
              <a:buSzPts val="1120"/>
              <a:buFont typeface="Corbel"/>
              <a:buNone/>
              <a:defRPr sz="675" b="0" i="0" u="none" strike="noStrike" cap="none">
                <a:solidFill>
                  <a:schemeClr val="dk1"/>
                </a:solidFill>
                <a:latin typeface="Corbel"/>
                <a:ea typeface="Corbel"/>
                <a:cs typeface="Corbel"/>
                <a:sym typeface="Corbel"/>
              </a:defRPr>
            </a:lvl9pPr>
          </a:lstStyle>
          <a:p>
            <a:endParaRPr/>
          </a:p>
        </p:txBody>
      </p:sp>
      <p:sp>
        <p:nvSpPr>
          <p:cNvPr id="66" name="Google Shape;66;p9"/>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7" name="Google Shape;67;p9"/>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8" name="Google Shape;68;p9"/>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Corbel"/>
                <a:ea typeface="Corbel"/>
                <a:cs typeface="Corbel"/>
                <a:sym typeface="Corbel"/>
              </a:defRPr>
            </a:lvl1pPr>
            <a:lvl2pPr marL="0" marR="0" lvl="1" indent="0" algn="r" rtl="0">
              <a:spcBef>
                <a:spcPts val="0"/>
              </a:spcBef>
              <a:buNone/>
              <a:defRPr sz="1000">
                <a:solidFill>
                  <a:schemeClr val="dk1"/>
                </a:solidFill>
                <a:latin typeface="Corbel"/>
                <a:ea typeface="Corbel"/>
                <a:cs typeface="Corbel"/>
                <a:sym typeface="Corbel"/>
              </a:defRPr>
            </a:lvl2pPr>
            <a:lvl3pPr marL="0" marR="0" lvl="2" indent="0" algn="r" rtl="0">
              <a:spcBef>
                <a:spcPts val="0"/>
              </a:spcBef>
              <a:buNone/>
              <a:defRPr sz="1000">
                <a:solidFill>
                  <a:schemeClr val="dk1"/>
                </a:solidFill>
                <a:latin typeface="Corbel"/>
                <a:ea typeface="Corbel"/>
                <a:cs typeface="Corbel"/>
                <a:sym typeface="Corbel"/>
              </a:defRPr>
            </a:lvl3pPr>
            <a:lvl4pPr marL="0" marR="0" lvl="3" indent="0" algn="r" rtl="0">
              <a:spcBef>
                <a:spcPts val="0"/>
              </a:spcBef>
              <a:buNone/>
              <a:defRPr sz="1000">
                <a:solidFill>
                  <a:schemeClr val="dk1"/>
                </a:solidFill>
                <a:latin typeface="Corbel"/>
                <a:ea typeface="Corbel"/>
                <a:cs typeface="Corbel"/>
                <a:sym typeface="Corbel"/>
              </a:defRPr>
            </a:lvl4pPr>
            <a:lvl5pPr marL="0" marR="0" lvl="4" indent="0" algn="r" rtl="0">
              <a:spcBef>
                <a:spcPts val="0"/>
              </a:spcBef>
              <a:buNone/>
              <a:defRPr sz="1000">
                <a:solidFill>
                  <a:schemeClr val="dk1"/>
                </a:solidFill>
                <a:latin typeface="Corbel"/>
                <a:ea typeface="Corbel"/>
                <a:cs typeface="Corbel"/>
                <a:sym typeface="Corbel"/>
              </a:defRPr>
            </a:lvl5pPr>
            <a:lvl6pPr marL="0" marR="0" lvl="5" indent="0" algn="r" rtl="0">
              <a:spcBef>
                <a:spcPts val="0"/>
              </a:spcBef>
              <a:buNone/>
              <a:defRPr sz="1000">
                <a:solidFill>
                  <a:schemeClr val="dk1"/>
                </a:solidFill>
                <a:latin typeface="Corbel"/>
                <a:ea typeface="Corbel"/>
                <a:cs typeface="Corbel"/>
                <a:sym typeface="Corbel"/>
              </a:defRPr>
            </a:lvl6pPr>
            <a:lvl7pPr marL="0" marR="0" lvl="6" indent="0" algn="r" rtl="0">
              <a:spcBef>
                <a:spcPts val="0"/>
              </a:spcBef>
              <a:buNone/>
              <a:defRPr sz="1000">
                <a:solidFill>
                  <a:schemeClr val="dk1"/>
                </a:solidFill>
                <a:latin typeface="Corbel"/>
                <a:ea typeface="Corbel"/>
                <a:cs typeface="Corbel"/>
                <a:sym typeface="Corbel"/>
              </a:defRPr>
            </a:lvl7pPr>
            <a:lvl8pPr marL="0" marR="0" lvl="7" indent="0" algn="r" rtl="0">
              <a:spcBef>
                <a:spcPts val="0"/>
              </a:spcBef>
              <a:buNone/>
              <a:defRPr sz="1000">
                <a:solidFill>
                  <a:schemeClr val="dk1"/>
                </a:solidFill>
                <a:latin typeface="Corbel"/>
                <a:ea typeface="Corbel"/>
                <a:cs typeface="Corbel"/>
                <a:sym typeface="Corbel"/>
              </a:defRPr>
            </a:lvl8pPr>
            <a:lvl9pPr marL="0" marR="0" lvl="8" indent="0" algn="r" rtl="0">
              <a:spcBef>
                <a:spcPts val="0"/>
              </a:spcBef>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57250" y="1097280"/>
            <a:ext cx="2834640" cy="173736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orbel"/>
              <a:buNone/>
              <a:defRPr sz="3000" b="0" i="0" u="none" strike="noStrike" cap="none">
                <a:solidFill>
                  <a:schemeClr val="dk1"/>
                </a:solidFill>
                <a:latin typeface="Corbel"/>
                <a:ea typeface="Corbel"/>
                <a:cs typeface="Corbel"/>
                <a:sym typeface="Corbe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1" name="Google Shape;71;p10"/>
          <p:cNvSpPr>
            <a:spLocks noGrp="1"/>
          </p:cNvSpPr>
          <p:nvPr>
            <p:ph type="pic" idx="2"/>
          </p:nvPr>
        </p:nvSpPr>
        <p:spPr>
          <a:xfrm>
            <a:off x="4019107" y="1069847"/>
            <a:ext cx="4257703" cy="4645153"/>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Corbel"/>
              <a:buNone/>
              <a:defRPr sz="2100" b="0" i="0" u="none" strike="noStrike" cap="none">
                <a:solidFill>
                  <a:schemeClr val="dk1"/>
                </a:solidFill>
                <a:latin typeface="Corbel"/>
                <a:ea typeface="Corbel"/>
                <a:cs typeface="Corbel"/>
                <a:sym typeface="Corbel"/>
              </a:defRPr>
            </a:lvl1pPr>
            <a:lvl2pPr marL="342900" marR="0" lvl="1" indent="0" algn="l" rtl="0">
              <a:lnSpc>
                <a:spcPct val="90000"/>
              </a:lnSpc>
              <a:spcBef>
                <a:spcPts val="150"/>
              </a:spcBef>
              <a:spcAft>
                <a:spcPts val="0"/>
              </a:spcAft>
              <a:buClr>
                <a:schemeClr val="dk1"/>
              </a:buClr>
              <a:buSzPts val="1400"/>
              <a:buFont typeface="Corbel"/>
              <a:buNone/>
              <a:defRPr sz="2100" b="0" i="0" u="none" strike="noStrike" cap="none">
                <a:solidFill>
                  <a:schemeClr val="dk1"/>
                </a:solidFill>
                <a:latin typeface="Corbel"/>
                <a:ea typeface="Corbel"/>
                <a:cs typeface="Corbel"/>
                <a:sym typeface="Corbel"/>
              </a:defRPr>
            </a:lvl2pPr>
            <a:lvl3pPr marL="685800" marR="0" lvl="2" indent="0" algn="l" rtl="0">
              <a:lnSpc>
                <a:spcPct val="90000"/>
              </a:lnSpc>
              <a:spcBef>
                <a:spcPts val="30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3pPr>
            <a:lvl4pPr marL="1028700" marR="0" lvl="3" indent="0" algn="l" rtl="0">
              <a:lnSpc>
                <a:spcPct val="90000"/>
              </a:lnSpc>
              <a:spcBef>
                <a:spcPts val="300"/>
              </a:spcBef>
              <a:spcAft>
                <a:spcPts val="0"/>
              </a:spcAft>
              <a:buClr>
                <a:schemeClr val="dk1"/>
              </a:buClr>
              <a:buSzPts val="1400"/>
              <a:buFont typeface="Corbel"/>
              <a:buNone/>
              <a:defRPr sz="1500" b="0" i="0" u="none" strike="noStrike" cap="none">
                <a:solidFill>
                  <a:schemeClr val="dk1"/>
                </a:solidFill>
                <a:latin typeface="Corbel"/>
                <a:ea typeface="Corbel"/>
                <a:cs typeface="Corbel"/>
                <a:sym typeface="Corbel"/>
              </a:defRPr>
            </a:lvl4pPr>
            <a:lvl5pPr marL="1371600" marR="0" lvl="4" indent="0" algn="l" rtl="0">
              <a:lnSpc>
                <a:spcPct val="90000"/>
              </a:lnSpc>
              <a:spcBef>
                <a:spcPts val="300"/>
              </a:spcBef>
              <a:spcAft>
                <a:spcPts val="0"/>
              </a:spcAft>
              <a:buClr>
                <a:schemeClr val="dk1"/>
              </a:buClr>
              <a:buSzPts val="1400"/>
              <a:buFont typeface="Corbel"/>
              <a:buNone/>
              <a:defRPr sz="1500" b="0" i="0" u="none" strike="noStrike" cap="none">
                <a:solidFill>
                  <a:schemeClr val="dk1"/>
                </a:solidFill>
                <a:latin typeface="Corbel"/>
                <a:ea typeface="Corbel"/>
                <a:cs typeface="Corbel"/>
                <a:sym typeface="Corbel"/>
              </a:defRPr>
            </a:lvl5pPr>
            <a:lvl6pPr marL="1714500" marR="0" lvl="5" indent="0" algn="l" rtl="0">
              <a:lnSpc>
                <a:spcPct val="90000"/>
              </a:lnSpc>
              <a:spcBef>
                <a:spcPts val="300"/>
              </a:spcBef>
              <a:spcAft>
                <a:spcPts val="0"/>
              </a:spcAft>
              <a:buClr>
                <a:schemeClr val="dk1"/>
              </a:buClr>
              <a:buSzPts val="1400"/>
              <a:buFont typeface="Corbel"/>
              <a:buNone/>
              <a:defRPr sz="1500" b="0" i="0" u="none" strike="noStrike" cap="none">
                <a:solidFill>
                  <a:schemeClr val="dk1"/>
                </a:solidFill>
                <a:latin typeface="Corbel"/>
                <a:ea typeface="Corbel"/>
                <a:cs typeface="Corbel"/>
                <a:sym typeface="Corbel"/>
              </a:defRPr>
            </a:lvl6pPr>
            <a:lvl7pPr marL="2057400" marR="0" lvl="6" indent="0" algn="l" rtl="0">
              <a:lnSpc>
                <a:spcPct val="90000"/>
              </a:lnSpc>
              <a:spcBef>
                <a:spcPts val="300"/>
              </a:spcBef>
              <a:spcAft>
                <a:spcPts val="0"/>
              </a:spcAft>
              <a:buClr>
                <a:schemeClr val="dk1"/>
              </a:buClr>
              <a:buSzPts val="1400"/>
              <a:buFont typeface="Corbel"/>
              <a:buNone/>
              <a:defRPr sz="1500" b="0" i="0" u="none" strike="noStrike" cap="none">
                <a:solidFill>
                  <a:schemeClr val="dk1"/>
                </a:solidFill>
                <a:latin typeface="Corbel"/>
                <a:ea typeface="Corbel"/>
                <a:cs typeface="Corbel"/>
                <a:sym typeface="Corbel"/>
              </a:defRPr>
            </a:lvl7pPr>
            <a:lvl8pPr marL="2400300" marR="0" lvl="7" indent="0" algn="l" rtl="0">
              <a:lnSpc>
                <a:spcPct val="90000"/>
              </a:lnSpc>
              <a:spcBef>
                <a:spcPts val="300"/>
              </a:spcBef>
              <a:spcAft>
                <a:spcPts val="0"/>
              </a:spcAft>
              <a:buClr>
                <a:schemeClr val="dk1"/>
              </a:buClr>
              <a:buSzPts val="1400"/>
              <a:buFont typeface="Corbel"/>
              <a:buNone/>
              <a:defRPr sz="1500" b="0" i="0" u="none" strike="noStrike" cap="none">
                <a:solidFill>
                  <a:schemeClr val="dk1"/>
                </a:solidFill>
                <a:latin typeface="Corbel"/>
                <a:ea typeface="Corbel"/>
                <a:cs typeface="Corbel"/>
                <a:sym typeface="Corbel"/>
              </a:defRPr>
            </a:lvl8pPr>
            <a:lvl9pPr marL="2743200" marR="0" lvl="8" indent="0" algn="l" rtl="0">
              <a:lnSpc>
                <a:spcPct val="90000"/>
              </a:lnSpc>
              <a:spcBef>
                <a:spcPts val="300"/>
              </a:spcBef>
              <a:spcAft>
                <a:spcPts val="300"/>
              </a:spcAft>
              <a:buClr>
                <a:schemeClr val="dk1"/>
              </a:buClr>
              <a:buSzPts val="1400"/>
              <a:buFont typeface="Corbel"/>
              <a:buNone/>
              <a:defRPr sz="1500" b="0" i="0" u="none" strike="noStrike" cap="none">
                <a:solidFill>
                  <a:schemeClr val="dk1"/>
                </a:solidFill>
                <a:latin typeface="Corbel"/>
                <a:ea typeface="Corbel"/>
                <a:cs typeface="Corbel"/>
                <a:sym typeface="Corbel"/>
              </a:defRPr>
            </a:lvl9pPr>
          </a:lstStyle>
          <a:p>
            <a:endParaRPr/>
          </a:p>
        </p:txBody>
      </p:sp>
      <p:sp>
        <p:nvSpPr>
          <p:cNvPr id="72" name="Google Shape;72;p10"/>
          <p:cNvSpPr txBox="1">
            <a:spLocks noGrp="1"/>
          </p:cNvSpPr>
          <p:nvPr>
            <p:ph type="body" idx="1"/>
          </p:nvPr>
        </p:nvSpPr>
        <p:spPr>
          <a:xfrm>
            <a:off x="857250" y="2834640"/>
            <a:ext cx="2834640" cy="288036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chemeClr val="dk1"/>
              </a:buClr>
              <a:buSzPts val="1600"/>
              <a:buFont typeface="Corbel"/>
              <a:buNone/>
              <a:defRPr sz="1275" b="0" i="0" u="none" strike="noStrike" cap="none">
                <a:solidFill>
                  <a:schemeClr val="dk1"/>
                </a:solidFill>
                <a:latin typeface="Corbel"/>
                <a:ea typeface="Corbel"/>
                <a:cs typeface="Corbel"/>
                <a:sym typeface="Corbel"/>
              </a:defRPr>
            </a:lvl1pPr>
            <a:lvl2pPr marL="914400" marR="0" lvl="1" indent="-228600" algn="l" rtl="0">
              <a:lnSpc>
                <a:spcPct val="90000"/>
              </a:lnSpc>
              <a:spcBef>
                <a:spcPts val="150"/>
              </a:spcBef>
              <a:spcAft>
                <a:spcPts val="0"/>
              </a:spcAft>
              <a:buClr>
                <a:schemeClr val="dk1"/>
              </a:buClr>
              <a:buSzPts val="1440"/>
              <a:buFont typeface="Corbel"/>
              <a:buNone/>
              <a:defRPr sz="900" b="0" i="0" u="none" strike="noStrike" cap="none">
                <a:solidFill>
                  <a:schemeClr val="dk1"/>
                </a:solidFill>
                <a:latin typeface="Corbel"/>
                <a:ea typeface="Corbel"/>
                <a:cs typeface="Corbel"/>
                <a:sym typeface="Corbel"/>
              </a:defRPr>
            </a:lvl2pPr>
            <a:lvl3pPr marL="1371600" marR="0" lvl="2" indent="-228600" algn="l" rtl="0">
              <a:lnSpc>
                <a:spcPct val="90000"/>
              </a:lnSpc>
              <a:spcBef>
                <a:spcPts val="300"/>
              </a:spcBef>
              <a:spcAft>
                <a:spcPts val="0"/>
              </a:spcAft>
              <a:buClr>
                <a:schemeClr val="dk1"/>
              </a:buClr>
              <a:buSzPts val="1280"/>
              <a:buFont typeface="Corbel"/>
              <a:buNone/>
              <a:defRPr sz="750" b="0" i="0" u="none" strike="noStrike" cap="none">
                <a:solidFill>
                  <a:schemeClr val="dk1"/>
                </a:solidFill>
                <a:latin typeface="Corbel"/>
                <a:ea typeface="Corbel"/>
                <a:cs typeface="Corbel"/>
                <a:sym typeface="Corbel"/>
              </a:defRPr>
            </a:lvl3pPr>
            <a:lvl4pPr marL="1828800" marR="0" lvl="3" indent="-228600" algn="l" rtl="0">
              <a:lnSpc>
                <a:spcPct val="90000"/>
              </a:lnSpc>
              <a:spcBef>
                <a:spcPts val="300"/>
              </a:spcBef>
              <a:spcAft>
                <a:spcPts val="0"/>
              </a:spcAft>
              <a:buClr>
                <a:schemeClr val="dk1"/>
              </a:buClr>
              <a:buSzPts val="1120"/>
              <a:buFont typeface="Corbel"/>
              <a:buNone/>
              <a:defRPr sz="675" b="0" i="0" u="none" strike="noStrike" cap="none">
                <a:solidFill>
                  <a:schemeClr val="dk1"/>
                </a:solidFill>
                <a:latin typeface="Corbel"/>
                <a:ea typeface="Corbel"/>
                <a:cs typeface="Corbel"/>
                <a:sym typeface="Corbel"/>
              </a:defRPr>
            </a:lvl4pPr>
            <a:lvl5pPr marL="2286000" marR="0" lvl="4" indent="-228600" algn="l" rtl="0">
              <a:lnSpc>
                <a:spcPct val="90000"/>
              </a:lnSpc>
              <a:spcBef>
                <a:spcPts val="300"/>
              </a:spcBef>
              <a:spcAft>
                <a:spcPts val="0"/>
              </a:spcAft>
              <a:buClr>
                <a:schemeClr val="dk1"/>
              </a:buClr>
              <a:buSzPts val="1120"/>
              <a:buFont typeface="Corbel"/>
              <a:buNone/>
              <a:defRPr sz="675" b="0" i="0" u="none" strike="noStrike" cap="none">
                <a:solidFill>
                  <a:schemeClr val="dk1"/>
                </a:solidFill>
                <a:latin typeface="Corbel"/>
                <a:ea typeface="Corbel"/>
                <a:cs typeface="Corbel"/>
                <a:sym typeface="Corbel"/>
              </a:defRPr>
            </a:lvl5pPr>
            <a:lvl6pPr marL="2743200" marR="0" lvl="5" indent="-228600" algn="l" rtl="0">
              <a:lnSpc>
                <a:spcPct val="90000"/>
              </a:lnSpc>
              <a:spcBef>
                <a:spcPts val="300"/>
              </a:spcBef>
              <a:spcAft>
                <a:spcPts val="0"/>
              </a:spcAft>
              <a:buClr>
                <a:schemeClr val="dk1"/>
              </a:buClr>
              <a:buSzPts val="1120"/>
              <a:buFont typeface="Corbel"/>
              <a:buNone/>
              <a:defRPr sz="675" b="0" i="0" u="none" strike="noStrike" cap="none">
                <a:solidFill>
                  <a:schemeClr val="dk1"/>
                </a:solidFill>
                <a:latin typeface="Corbel"/>
                <a:ea typeface="Corbel"/>
                <a:cs typeface="Corbel"/>
                <a:sym typeface="Corbel"/>
              </a:defRPr>
            </a:lvl6pPr>
            <a:lvl7pPr marL="3200400" marR="0" lvl="6" indent="-228600" algn="l" rtl="0">
              <a:lnSpc>
                <a:spcPct val="90000"/>
              </a:lnSpc>
              <a:spcBef>
                <a:spcPts val="300"/>
              </a:spcBef>
              <a:spcAft>
                <a:spcPts val="0"/>
              </a:spcAft>
              <a:buClr>
                <a:schemeClr val="dk1"/>
              </a:buClr>
              <a:buSzPts val="1120"/>
              <a:buFont typeface="Corbel"/>
              <a:buNone/>
              <a:defRPr sz="675" b="0" i="0" u="none" strike="noStrike" cap="none">
                <a:solidFill>
                  <a:schemeClr val="dk1"/>
                </a:solidFill>
                <a:latin typeface="Corbel"/>
                <a:ea typeface="Corbel"/>
                <a:cs typeface="Corbel"/>
                <a:sym typeface="Corbel"/>
              </a:defRPr>
            </a:lvl7pPr>
            <a:lvl8pPr marL="3657600" marR="0" lvl="7" indent="-228600" algn="l" rtl="0">
              <a:lnSpc>
                <a:spcPct val="90000"/>
              </a:lnSpc>
              <a:spcBef>
                <a:spcPts val="300"/>
              </a:spcBef>
              <a:spcAft>
                <a:spcPts val="0"/>
              </a:spcAft>
              <a:buClr>
                <a:schemeClr val="dk1"/>
              </a:buClr>
              <a:buSzPts val="1120"/>
              <a:buFont typeface="Corbel"/>
              <a:buNone/>
              <a:defRPr sz="675" b="0" i="0" u="none" strike="noStrike" cap="none">
                <a:solidFill>
                  <a:schemeClr val="dk1"/>
                </a:solidFill>
                <a:latin typeface="Corbel"/>
                <a:ea typeface="Corbel"/>
                <a:cs typeface="Corbel"/>
                <a:sym typeface="Corbel"/>
              </a:defRPr>
            </a:lvl8pPr>
            <a:lvl9pPr marL="4114800" marR="0" lvl="8" indent="-228600" algn="l" rtl="0">
              <a:lnSpc>
                <a:spcPct val="90000"/>
              </a:lnSpc>
              <a:spcBef>
                <a:spcPts val="300"/>
              </a:spcBef>
              <a:spcAft>
                <a:spcPts val="300"/>
              </a:spcAft>
              <a:buClr>
                <a:schemeClr val="dk1"/>
              </a:buClr>
              <a:buSzPts val="1120"/>
              <a:buFont typeface="Corbel"/>
              <a:buNone/>
              <a:defRPr sz="675" b="0" i="0" u="none" strike="noStrike" cap="none">
                <a:solidFill>
                  <a:schemeClr val="dk1"/>
                </a:solidFill>
                <a:latin typeface="Corbel"/>
                <a:ea typeface="Corbel"/>
                <a:cs typeface="Corbel"/>
                <a:sym typeface="Corbel"/>
              </a:defRPr>
            </a:lvl9pPr>
          </a:lstStyle>
          <a:p>
            <a:endParaRPr/>
          </a:p>
        </p:txBody>
      </p:sp>
      <p:sp>
        <p:nvSpPr>
          <p:cNvPr id="73" name="Google Shape;73;p10"/>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4" name="Google Shape;74;p10"/>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5" name="Google Shape;75;p10"/>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Corbel"/>
                <a:ea typeface="Corbel"/>
                <a:cs typeface="Corbel"/>
                <a:sym typeface="Corbel"/>
              </a:defRPr>
            </a:lvl1pPr>
            <a:lvl2pPr marL="0" marR="0" lvl="1" indent="0" algn="r" rtl="0">
              <a:spcBef>
                <a:spcPts val="0"/>
              </a:spcBef>
              <a:buNone/>
              <a:defRPr sz="1000">
                <a:solidFill>
                  <a:schemeClr val="dk1"/>
                </a:solidFill>
                <a:latin typeface="Corbel"/>
                <a:ea typeface="Corbel"/>
                <a:cs typeface="Corbel"/>
                <a:sym typeface="Corbel"/>
              </a:defRPr>
            </a:lvl2pPr>
            <a:lvl3pPr marL="0" marR="0" lvl="2" indent="0" algn="r" rtl="0">
              <a:spcBef>
                <a:spcPts val="0"/>
              </a:spcBef>
              <a:buNone/>
              <a:defRPr sz="1000">
                <a:solidFill>
                  <a:schemeClr val="dk1"/>
                </a:solidFill>
                <a:latin typeface="Corbel"/>
                <a:ea typeface="Corbel"/>
                <a:cs typeface="Corbel"/>
                <a:sym typeface="Corbel"/>
              </a:defRPr>
            </a:lvl3pPr>
            <a:lvl4pPr marL="0" marR="0" lvl="3" indent="0" algn="r" rtl="0">
              <a:spcBef>
                <a:spcPts val="0"/>
              </a:spcBef>
              <a:buNone/>
              <a:defRPr sz="1000">
                <a:solidFill>
                  <a:schemeClr val="dk1"/>
                </a:solidFill>
                <a:latin typeface="Corbel"/>
                <a:ea typeface="Corbel"/>
                <a:cs typeface="Corbel"/>
                <a:sym typeface="Corbel"/>
              </a:defRPr>
            </a:lvl4pPr>
            <a:lvl5pPr marL="0" marR="0" lvl="4" indent="0" algn="r" rtl="0">
              <a:spcBef>
                <a:spcPts val="0"/>
              </a:spcBef>
              <a:buNone/>
              <a:defRPr sz="1000">
                <a:solidFill>
                  <a:schemeClr val="dk1"/>
                </a:solidFill>
                <a:latin typeface="Corbel"/>
                <a:ea typeface="Corbel"/>
                <a:cs typeface="Corbel"/>
                <a:sym typeface="Corbel"/>
              </a:defRPr>
            </a:lvl5pPr>
            <a:lvl6pPr marL="0" marR="0" lvl="5" indent="0" algn="r" rtl="0">
              <a:spcBef>
                <a:spcPts val="0"/>
              </a:spcBef>
              <a:buNone/>
              <a:defRPr sz="1000">
                <a:solidFill>
                  <a:schemeClr val="dk1"/>
                </a:solidFill>
                <a:latin typeface="Corbel"/>
                <a:ea typeface="Corbel"/>
                <a:cs typeface="Corbel"/>
                <a:sym typeface="Corbel"/>
              </a:defRPr>
            </a:lvl6pPr>
            <a:lvl7pPr marL="0" marR="0" lvl="6" indent="0" algn="r" rtl="0">
              <a:spcBef>
                <a:spcPts val="0"/>
              </a:spcBef>
              <a:buNone/>
              <a:defRPr sz="1000">
                <a:solidFill>
                  <a:schemeClr val="dk1"/>
                </a:solidFill>
                <a:latin typeface="Corbel"/>
                <a:ea typeface="Corbel"/>
                <a:cs typeface="Corbel"/>
                <a:sym typeface="Corbel"/>
              </a:defRPr>
            </a:lvl7pPr>
            <a:lvl8pPr marL="0" marR="0" lvl="7" indent="0" algn="r" rtl="0">
              <a:spcBef>
                <a:spcPts val="0"/>
              </a:spcBef>
              <a:buNone/>
              <a:defRPr sz="1000">
                <a:solidFill>
                  <a:schemeClr val="dk1"/>
                </a:solidFill>
                <a:latin typeface="Corbel"/>
                <a:ea typeface="Corbel"/>
                <a:cs typeface="Corbel"/>
                <a:sym typeface="Corbel"/>
              </a:defRPr>
            </a:lvl8pPr>
            <a:lvl9pPr marL="0" marR="0" lvl="8" indent="0" algn="r" rtl="0">
              <a:spcBef>
                <a:spcPts val="0"/>
              </a:spcBef>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82880" y="182880"/>
            <a:ext cx="8778240" cy="649224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857250" y="609600"/>
            <a:ext cx="7406640" cy="135636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orbel"/>
              <a:buNone/>
              <a:defRPr sz="4000" b="0" i="0" u="none" strike="noStrike" cap="none">
                <a:solidFill>
                  <a:schemeClr val="dk1"/>
                </a:solidFill>
                <a:latin typeface="Corbel"/>
                <a:ea typeface="Corbel"/>
                <a:cs typeface="Corbel"/>
                <a:sym typeface="Corbe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57251" y="2057400"/>
            <a:ext cx="7404653" cy="4038600"/>
          </a:xfrm>
          <a:prstGeom prst="rect">
            <a:avLst/>
          </a:prstGeom>
          <a:noFill/>
          <a:ln>
            <a:noFill/>
          </a:ln>
        </p:spPr>
        <p:txBody>
          <a:bodyPr spcFirstLastPara="1" wrap="square" lIns="91425" tIns="91425" rIns="91425" bIns="91425" anchor="t" anchorCtr="0"/>
          <a:lstStyle>
            <a:lvl1pPr marL="457200" marR="0" lvl="0" indent="-330200" algn="l" rtl="0">
              <a:lnSpc>
                <a:spcPct val="90000"/>
              </a:lnSpc>
              <a:spcBef>
                <a:spcPts val="10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1pPr>
            <a:lvl2pPr marL="914400" marR="0" lvl="1" indent="-320040" algn="l" rtl="0">
              <a:lnSpc>
                <a:spcPct val="90000"/>
              </a:lnSpc>
              <a:spcBef>
                <a:spcPts val="15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2pPr>
            <a:lvl3pPr marL="1371600" marR="0" lvl="2" indent="-309880" algn="l" rtl="0">
              <a:lnSpc>
                <a:spcPct val="90000"/>
              </a:lnSpc>
              <a:spcBef>
                <a:spcPts val="3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3pPr>
            <a:lvl4pPr marL="1828800" marR="0" lvl="3" indent="-299719"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4pPr>
            <a:lvl5pPr marL="2286000" marR="0" lvl="4"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5pPr>
            <a:lvl6pPr marL="2743200" marR="0" lvl="5"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6pPr>
            <a:lvl7pPr marL="3200400" marR="0" lvl="6"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7pPr>
            <a:lvl8pPr marL="3657600" marR="0" lvl="7"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8pPr>
            <a:lvl9pPr marL="4114800" marR="0" lvl="8" indent="-299720" algn="l" rtl="0">
              <a:lnSpc>
                <a:spcPct val="90000"/>
              </a:lnSpc>
              <a:spcBef>
                <a:spcPts val="300"/>
              </a:spcBef>
              <a:spcAft>
                <a:spcPts val="300"/>
              </a:spcAft>
              <a:buClr>
                <a:schemeClr val="dk1"/>
              </a:buClr>
              <a:buSzPts val="1120"/>
              <a:buFont typeface="Corbel"/>
              <a:buChar char="•"/>
              <a:defRPr sz="1400" b="0" i="0" u="none" strike="noStrike" cap="none">
                <a:solidFill>
                  <a:schemeClr val="dk1"/>
                </a:solidFill>
                <a:latin typeface="Corbel"/>
                <a:ea typeface="Corbel"/>
                <a:cs typeface="Corbel"/>
                <a:sym typeface="Corbel"/>
              </a:defRPr>
            </a:lvl9pPr>
          </a:lstStyle>
          <a:p>
            <a:endParaRPr/>
          </a:p>
        </p:txBody>
      </p:sp>
      <p:sp>
        <p:nvSpPr>
          <p:cNvPr id="13" name="Google Shape;13;p1"/>
          <p:cNvSpPr txBox="1">
            <a:spLocks noGrp="1"/>
          </p:cNvSpPr>
          <p:nvPr>
            <p:ph type="dt" idx="10"/>
          </p:nvPr>
        </p:nvSpPr>
        <p:spPr>
          <a:xfrm>
            <a:off x="857247" y="6223829"/>
            <a:ext cx="1746806"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
          <p:cNvSpPr txBox="1">
            <a:spLocks noGrp="1"/>
          </p:cNvSpPr>
          <p:nvPr>
            <p:ph type="ftr" idx="11"/>
          </p:nvPr>
        </p:nvSpPr>
        <p:spPr>
          <a:xfrm>
            <a:off x="2961861" y="6223829"/>
            <a:ext cx="3538331"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CbBiqmVRe1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youtu.be/Z0jYx8nwjFQ"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youtu.be/fa7QZWfivtc"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korGK0yGID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h6HLDV0T5Q8&amp;list=PL8dPuuaLjXtOPRKzVLY0jJY-uHOH9KVU6&amp;index=3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KMcwQRvBkw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watch?v=C3mOcgcVRc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Rr03gGto1I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youtube.com/watch?v=7P0iP2Zm6a4&amp;list=PL8dPuuaLjXtOPRKzVLY0jJY-uHOH9KVU6&amp;index=39"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study.com/academy/lesson/the-chameleon-effect-in-psychology-definition-lesson.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www.youtube.com/watch?v=NyDDyT1lDh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mentalfloss.com/article/67529/24-american-behaviors-considered-rude-other-countrie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youtu.be/akbCmxb_w8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xOYLCy5PVgM" TargetMode="External"/><Relationship Id="rId7"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about:blan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8eubQeoMD2s"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glUUmsBb_58"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youtube.com/watch?v=AcNK7M2eCI4" TargetMode="Externa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www.simplypsychology.org/minority-influence.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youtube.com/watch?v=UGxGDdQnC1Y&amp;list=PL8dPuuaLjXtOPRKzVLY0jJY-uHOH9KVU6&amp;index=38" TargetMode="Externa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ofxxvc1KPa8"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youtube.com/watch?v=e9JcX2X7Xn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Xrp0zJZu0a4" TargetMode="External"/><Relationship Id="rId7"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hyperlink" Target="https://www.youtube.com/watch?v=RT9FmDBrew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OSsPfbup0ac"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832485" y="882376"/>
            <a:ext cx="7475220" cy="2926080"/>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chemeClr val="dk1"/>
              </a:buClr>
              <a:buFont typeface="Corbel"/>
              <a:buNone/>
            </a:pPr>
            <a:r>
              <a:rPr lang="en-US" sz="6000" b="1" i="0" u="none" strike="noStrike" cap="none">
                <a:solidFill>
                  <a:schemeClr val="dk1"/>
                </a:solidFill>
                <a:latin typeface="Corbel"/>
                <a:ea typeface="Corbel"/>
                <a:cs typeface="Corbel"/>
                <a:sym typeface="Corbel"/>
              </a:rPr>
              <a:t>SOCIAL </a:t>
            </a:r>
            <a:br>
              <a:rPr lang="en-US" sz="6000" b="1" i="0" u="none" strike="noStrike" cap="none">
                <a:solidFill>
                  <a:schemeClr val="dk1"/>
                </a:solidFill>
                <a:latin typeface="Corbel"/>
                <a:ea typeface="Corbel"/>
                <a:cs typeface="Corbel"/>
                <a:sym typeface="Corbel"/>
              </a:rPr>
            </a:br>
            <a:r>
              <a:rPr lang="en-US" sz="6000" b="1" i="0" u="none" strike="noStrike" cap="none">
                <a:solidFill>
                  <a:schemeClr val="dk1"/>
                </a:solidFill>
                <a:latin typeface="Corbel"/>
                <a:ea typeface="Corbel"/>
                <a:cs typeface="Corbel"/>
                <a:sym typeface="Corbel"/>
              </a:rPr>
              <a:t>PSYCHOLOGY</a:t>
            </a:r>
            <a:endParaRPr sz="6000" b="1" i="0" u="none" strike="noStrike" cap="none">
              <a:solidFill>
                <a:schemeClr val="dk1"/>
              </a:solidFill>
              <a:latin typeface="Corbel"/>
              <a:ea typeface="Corbel"/>
              <a:cs typeface="Corbel"/>
              <a:sym typeface="Corbel"/>
            </a:endParaRPr>
          </a:p>
        </p:txBody>
      </p:sp>
      <p:sp>
        <p:nvSpPr>
          <p:cNvPr id="93" name="Google Shape;93;p13"/>
          <p:cNvSpPr txBox="1">
            <a:spLocks noGrp="1"/>
          </p:cNvSpPr>
          <p:nvPr>
            <p:ph type="subTitle" idx="1"/>
          </p:nvPr>
        </p:nvSpPr>
        <p:spPr>
          <a:xfrm>
            <a:off x="1282148" y="3869635"/>
            <a:ext cx="6575895" cy="138816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Corbel"/>
              <a:buNone/>
            </a:pPr>
            <a:r>
              <a:rPr lang="en-US" sz="1800" b="0" i="0" u="none" strike="noStrike" cap="none" dirty="0" smtClean="0">
                <a:solidFill>
                  <a:schemeClr val="dk1"/>
                </a:solidFill>
                <a:latin typeface="Corbel"/>
                <a:ea typeface="Corbel"/>
                <a:cs typeface="Corbel"/>
                <a:sym typeface="Corbel"/>
              </a:rPr>
              <a:t>Psychology 11</a:t>
            </a:r>
            <a:endParaRPr dirty="0"/>
          </a:p>
          <a:p>
            <a:pPr marL="0" marR="0" lvl="0" indent="0" algn="ctr" rtl="0">
              <a:lnSpc>
                <a:spcPct val="90000"/>
              </a:lnSpc>
              <a:spcBef>
                <a:spcPts val="1000"/>
              </a:spcBef>
              <a:spcAft>
                <a:spcPts val="0"/>
              </a:spcAft>
              <a:buClr>
                <a:schemeClr val="dk1"/>
              </a:buClr>
              <a:buFont typeface="Corbel"/>
              <a:buNone/>
            </a:pPr>
            <a:endParaRPr sz="1800" b="0" i="0" u="none" strike="noStrike" cap="none" dirty="0">
              <a:solidFill>
                <a:schemeClr val="dk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Attitudes</a:t>
            </a:r>
            <a:endParaRPr sz="4000" b="0" i="0" u="none" strike="noStrike" cap="none">
              <a:solidFill>
                <a:schemeClr val="dk1"/>
              </a:solidFill>
              <a:latin typeface="Corbel"/>
              <a:ea typeface="Corbel"/>
              <a:cs typeface="Corbel"/>
              <a:sym typeface="Corbel"/>
            </a:endParaRPr>
          </a:p>
        </p:txBody>
      </p:sp>
      <p:sp>
        <p:nvSpPr>
          <p:cNvPr id="148" name="Google Shape;148;p22"/>
          <p:cNvSpPr txBox="1">
            <a:spLocks noGrp="1"/>
          </p:cNvSpPr>
          <p:nvPr>
            <p:ph type="body" idx="1"/>
          </p:nvPr>
        </p:nvSpPr>
        <p:spPr>
          <a:xfrm>
            <a:off x="857251" y="2057400"/>
            <a:ext cx="7404653" cy="40386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1" u="none" strike="noStrike" cap="none">
                <a:solidFill>
                  <a:schemeClr val="dk1"/>
                </a:solidFill>
                <a:latin typeface="Corbel"/>
                <a:ea typeface="Corbel"/>
                <a:cs typeface="Corbel"/>
                <a:sym typeface="Corbel"/>
              </a:rPr>
              <a:t>Feelings based on our beliefs that influence our reactions and responses to people, objects, and events.</a:t>
            </a:r>
            <a:endParaRPr sz="2000" b="0" i="0" u="none" strike="noStrike" cap="none">
              <a:solidFill>
                <a:schemeClr val="dk1"/>
              </a:solidFill>
              <a:latin typeface="Corbel"/>
              <a:ea typeface="Corbel"/>
              <a:cs typeface="Corbel"/>
              <a:sym typeface="Corbel"/>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Ex: If we </a:t>
            </a:r>
            <a:r>
              <a:rPr lang="en-US" sz="1800" b="0" i="1" u="none" strike="noStrike" cap="none">
                <a:solidFill>
                  <a:schemeClr val="dk2"/>
                </a:solidFill>
                <a:latin typeface="Corbel"/>
                <a:ea typeface="Corbel"/>
                <a:cs typeface="Corbel"/>
                <a:sym typeface="Corbel"/>
              </a:rPr>
              <a:t>believe</a:t>
            </a:r>
            <a:r>
              <a:rPr lang="en-US" sz="1800" b="0" i="0" u="none" strike="noStrike" cap="none">
                <a:solidFill>
                  <a:schemeClr val="dk1"/>
                </a:solidFill>
                <a:latin typeface="Corbel"/>
                <a:ea typeface="Corbel"/>
                <a:cs typeface="Corbel"/>
                <a:sym typeface="Corbel"/>
              </a:rPr>
              <a:t> someone is mean, we may </a:t>
            </a:r>
            <a:r>
              <a:rPr lang="en-US" sz="1800" b="0" i="1" u="none" strike="noStrike" cap="none">
                <a:solidFill>
                  <a:schemeClr val="dk2"/>
                </a:solidFill>
                <a:latin typeface="Corbel"/>
                <a:ea typeface="Corbel"/>
                <a:cs typeface="Corbel"/>
                <a:sym typeface="Corbel"/>
              </a:rPr>
              <a:t>feel</a:t>
            </a:r>
            <a:r>
              <a:rPr lang="en-US" sz="1800" b="0" i="0" u="none" strike="noStrike" cap="none">
                <a:solidFill>
                  <a:schemeClr val="dk1"/>
                </a:solidFill>
                <a:latin typeface="Corbel"/>
                <a:ea typeface="Corbel"/>
                <a:cs typeface="Corbel"/>
                <a:sym typeface="Corbel"/>
              </a:rPr>
              <a:t> dislike for the person, and </a:t>
            </a:r>
            <a:r>
              <a:rPr lang="en-US" sz="1800" b="0" i="1" u="none" strike="noStrike" cap="none">
                <a:solidFill>
                  <a:schemeClr val="dk2"/>
                </a:solidFill>
                <a:latin typeface="Corbel"/>
                <a:ea typeface="Corbel"/>
                <a:cs typeface="Corbel"/>
                <a:sym typeface="Corbel"/>
              </a:rPr>
              <a:t>act</a:t>
            </a:r>
            <a:r>
              <a:rPr lang="en-US" sz="1800" b="0" i="0" u="none" strike="noStrike" cap="none">
                <a:solidFill>
                  <a:schemeClr val="dk1"/>
                </a:solidFill>
                <a:latin typeface="Corbel"/>
                <a:ea typeface="Corbel"/>
                <a:cs typeface="Corbel"/>
                <a:sym typeface="Corbel"/>
              </a:rPr>
              <a:t> unfriendly.</a:t>
            </a:r>
            <a:endParaRPr sz="1800" b="0" i="0" u="none" strike="noStrike" cap="none">
              <a:solidFill>
                <a:schemeClr val="dk1"/>
              </a:solidFill>
              <a:latin typeface="Corbel"/>
              <a:ea typeface="Corbel"/>
              <a:cs typeface="Corbel"/>
              <a:sym typeface="Corbel"/>
            </a:endParaRPr>
          </a:p>
          <a:p>
            <a:pPr marL="342900" marR="0" lvl="1" indent="-139700" algn="l" rtl="0">
              <a:lnSpc>
                <a:spcPct val="90000"/>
              </a:lnSpc>
              <a:spcBef>
                <a:spcPts val="150"/>
              </a:spcBef>
              <a:spcAft>
                <a:spcPts val="0"/>
              </a:spcAft>
              <a:buClr>
                <a:schemeClr val="dk1"/>
              </a:buClr>
              <a:buSzPts val="1440"/>
              <a:buFont typeface="Corbel"/>
              <a:buChar char="•"/>
            </a:pPr>
            <a:r>
              <a:rPr lang="en-US" u="sng"/>
              <a:t>LaPiere Experiment</a:t>
            </a:r>
            <a:r>
              <a:rPr lang="en-US"/>
              <a:t>: Suggest a weak link exist between attitudes and behaviors. prejudicial attitudes are are sometimes altered depending on the encounter. </a:t>
            </a:r>
            <a:endParaRPr/>
          </a:p>
        </p:txBody>
      </p:sp>
      <p:grpSp>
        <p:nvGrpSpPr>
          <p:cNvPr id="149" name="Google Shape;149;p22"/>
          <p:cNvGrpSpPr/>
          <p:nvPr/>
        </p:nvGrpSpPr>
        <p:grpSpPr>
          <a:xfrm>
            <a:off x="2340398" y="4249768"/>
            <a:ext cx="3961054" cy="2537098"/>
            <a:chOff x="672" y="53754"/>
            <a:chExt cx="3961054" cy="3092891"/>
          </a:xfrm>
        </p:grpSpPr>
        <p:sp>
          <p:nvSpPr>
            <p:cNvPr id="150" name="Google Shape;150;p22"/>
            <p:cNvSpPr/>
            <p:nvPr/>
          </p:nvSpPr>
          <p:spPr>
            <a:xfrm>
              <a:off x="2458414" y="848543"/>
              <a:ext cx="1503312" cy="15033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txBox="1"/>
            <p:nvPr/>
          </p:nvSpPr>
          <p:spPr>
            <a:xfrm>
              <a:off x="2458414" y="848543"/>
              <a:ext cx="1503312" cy="1503312"/>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None/>
              </a:pPr>
              <a:r>
                <a:rPr lang="en-US" sz="2700" b="0" i="0" u="none" strike="noStrike" cap="none">
                  <a:solidFill>
                    <a:schemeClr val="dk1"/>
                  </a:solidFill>
                  <a:latin typeface="Corbel"/>
                  <a:ea typeface="Corbel"/>
                  <a:cs typeface="Corbel"/>
                  <a:sym typeface="Corbel"/>
                </a:rPr>
                <a:t>Behaviors</a:t>
              </a:r>
              <a:endParaRPr sz="2700" b="0" i="0" u="none" strike="noStrike" cap="none">
                <a:solidFill>
                  <a:schemeClr val="dk1"/>
                </a:solidFill>
                <a:latin typeface="Corbel"/>
                <a:ea typeface="Corbel"/>
                <a:cs typeface="Corbel"/>
                <a:sym typeface="Corbel"/>
              </a:endParaRPr>
            </a:p>
          </p:txBody>
        </p:sp>
        <p:sp>
          <p:nvSpPr>
            <p:cNvPr id="152" name="Google Shape;152;p22"/>
            <p:cNvSpPr/>
            <p:nvPr/>
          </p:nvSpPr>
          <p:spPr>
            <a:xfrm>
              <a:off x="434754" y="53754"/>
              <a:ext cx="3092891" cy="3092891"/>
            </a:xfrm>
            <a:custGeom>
              <a:avLst/>
              <a:gdLst/>
              <a:ahLst/>
              <a:cxnLst/>
              <a:rect l="l" t="t" r="r" b="b"/>
              <a:pathLst>
                <a:path w="120000" h="120000" extrusionOk="0">
                  <a:moveTo>
                    <a:pt x="98660" y="96438"/>
                  </a:moveTo>
                  <a:cubicBezTo>
                    <a:pt x="80071" y="115174"/>
                    <a:pt x="50182" y="117752"/>
                    <a:pt x="28506" y="102489"/>
                  </a:cubicBezTo>
                  <a:lnTo>
                    <a:pt x="23893" y="106838"/>
                  </a:lnTo>
                  <a:lnTo>
                    <a:pt x="25107" y="92888"/>
                  </a:lnTo>
                  <a:lnTo>
                    <a:pt x="41115" y="90605"/>
                  </a:lnTo>
                  <a:lnTo>
                    <a:pt x="36577" y="94883"/>
                  </a:lnTo>
                  <a:lnTo>
                    <a:pt x="36577" y="94883"/>
                  </a:lnTo>
                  <a:cubicBezTo>
                    <a:pt x="53973" y="104842"/>
                    <a:pt x="76485" y="102545"/>
                    <a:pt x="91106" y="89319"/>
                  </a:cubicBezTo>
                  <a:close/>
                </a:path>
              </a:pathLst>
            </a:cu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a:off x="672" y="848543"/>
              <a:ext cx="1503312" cy="15033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p:nvPr/>
          </p:nvSpPr>
          <p:spPr>
            <a:xfrm>
              <a:off x="672" y="848543"/>
              <a:ext cx="1503312" cy="1503312"/>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None/>
              </a:pPr>
              <a:r>
                <a:rPr lang="en-US" sz="2700" b="0" i="0" u="none" strike="noStrike" cap="none">
                  <a:solidFill>
                    <a:schemeClr val="dk1"/>
                  </a:solidFill>
                  <a:latin typeface="Corbel"/>
                  <a:ea typeface="Corbel"/>
                  <a:cs typeface="Corbel"/>
                  <a:sym typeface="Corbel"/>
                </a:rPr>
                <a:t>Attitudes</a:t>
              </a:r>
              <a:endParaRPr sz="2700" b="0" i="0" u="none" strike="noStrike" cap="none">
                <a:solidFill>
                  <a:schemeClr val="dk1"/>
                </a:solidFill>
                <a:latin typeface="Corbel"/>
                <a:ea typeface="Corbel"/>
                <a:cs typeface="Corbel"/>
                <a:sym typeface="Corbel"/>
              </a:endParaRPr>
            </a:p>
          </p:txBody>
        </p:sp>
        <p:sp>
          <p:nvSpPr>
            <p:cNvPr id="155" name="Google Shape;155;p22"/>
            <p:cNvSpPr/>
            <p:nvPr/>
          </p:nvSpPr>
          <p:spPr>
            <a:xfrm>
              <a:off x="434754" y="53754"/>
              <a:ext cx="3092891" cy="3092891"/>
            </a:xfrm>
            <a:custGeom>
              <a:avLst/>
              <a:gdLst/>
              <a:ahLst/>
              <a:cxnLst/>
              <a:rect l="l" t="t" r="r" b="b"/>
              <a:pathLst>
                <a:path w="120000" h="120000" extrusionOk="0">
                  <a:moveTo>
                    <a:pt x="21340" y="23562"/>
                  </a:moveTo>
                  <a:cubicBezTo>
                    <a:pt x="39929" y="4826"/>
                    <a:pt x="69818" y="2248"/>
                    <a:pt x="91494" y="17511"/>
                  </a:cubicBezTo>
                  <a:lnTo>
                    <a:pt x="96107" y="13162"/>
                  </a:lnTo>
                  <a:lnTo>
                    <a:pt x="94893" y="27112"/>
                  </a:lnTo>
                  <a:lnTo>
                    <a:pt x="78885" y="29395"/>
                  </a:lnTo>
                  <a:lnTo>
                    <a:pt x="83423" y="25117"/>
                  </a:lnTo>
                  <a:lnTo>
                    <a:pt x="83423" y="25117"/>
                  </a:lnTo>
                  <a:cubicBezTo>
                    <a:pt x="66027" y="15158"/>
                    <a:pt x="43515" y="17455"/>
                    <a:pt x="28894" y="30681"/>
                  </a:cubicBezTo>
                  <a:close/>
                </a:path>
              </a:pathLst>
            </a:cu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body" idx="1"/>
          </p:nvPr>
        </p:nvSpPr>
        <p:spPr>
          <a:xfrm>
            <a:off x="697150" y="547450"/>
            <a:ext cx="7404600" cy="5103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200" b="1"/>
              <a:t>WARM UP 3-21 </a:t>
            </a:r>
            <a:endParaRPr sz="2200" b="1"/>
          </a:p>
          <a:p>
            <a:pPr marL="0" lvl="0" indent="0" algn="l" rtl="0">
              <a:spcBef>
                <a:spcPts val="1000"/>
              </a:spcBef>
              <a:spcAft>
                <a:spcPts val="0"/>
              </a:spcAft>
              <a:buNone/>
            </a:pPr>
            <a:r>
              <a:rPr lang="en-US" sz="2200"/>
              <a:t>No Talking!</a:t>
            </a:r>
            <a:endParaRPr sz="2200"/>
          </a:p>
          <a:p>
            <a:pPr marL="457200" lvl="0" indent="-368300" algn="l" rtl="0">
              <a:spcBef>
                <a:spcPts val="1000"/>
              </a:spcBef>
              <a:spcAft>
                <a:spcPts val="0"/>
              </a:spcAft>
              <a:buSzPts val="2200"/>
              <a:buChar char="•"/>
            </a:pPr>
            <a:r>
              <a:rPr lang="en-US" sz="2200"/>
              <a:t>write down the objective for today</a:t>
            </a:r>
            <a:endParaRPr sz="2200"/>
          </a:p>
          <a:p>
            <a:pPr marL="457200" lvl="0" indent="-368300" algn="l" rtl="0">
              <a:spcBef>
                <a:spcPts val="0"/>
              </a:spcBef>
              <a:spcAft>
                <a:spcPts val="0"/>
              </a:spcAft>
              <a:buSzPts val="2200"/>
              <a:buChar char="•"/>
            </a:pPr>
            <a:r>
              <a:rPr lang="en-US" sz="2200"/>
              <a:t>data sheets - record your unit 9 test score and the class median</a:t>
            </a:r>
            <a:endParaRPr sz="2200"/>
          </a:p>
          <a:p>
            <a:pPr marL="457200" lvl="0" indent="-368300" algn="l" rtl="0">
              <a:spcBef>
                <a:spcPts val="0"/>
              </a:spcBef>
              <a:spcAft>
                <a:spcPts val="0"/>
              </a:spcAft>
              <a:buSzPts val="2200"/>
              <a:buChar char="•"/>
            </a:pPr>
            <a:r>
              <a:rPr lang="en-US" sz="2200"/>
              <a:t>record Homework</a:t>
            </a:r>
            <a:endParaRPr sz="2200"/>
          </a:p>
          <a:p>
            <a:pPr marL="0" lvl="0" indent="0" algn="l" rtl="0">
              <a:spcBef>
                <a:spcPts val="1000"/>
              </a:spcBef>
              <a:spcAft>
                <a:spcPts val="0"/>
              </a:spcAft>
              <a:buNone/>
            </a:pPr>
            <a:r>
              <a:rPr lang="en-US" sz="2200"/>
              <a:t>Answer the following questions…</a:t>
            </a:r>
            <a:endParaRPr sz="2200"/>
          </a:p>
          <a:p>
            <a:pPr marL="457200" lvl="0" indent="-368300" algn="l" rtl="0">
              <a:spcBef>
                <a:spcPts val="1000"/>
              </a:spcBef>
              <a:spcAft>
                <a:spcPts val="0"/>
              </a:spcAft>
              <a:buSzPts val="2200"/>
              <a:buAutoNum type="arabicPeriod"/>
            </a:pPr>
            <a:r>
              <a:rPr lang="en-US" sz="2200"/>
              <a:t>Explain attribution theory (internal/external) in a given real world scenario. Why is this helpful for understanding  behavior?</a:t>
            </a:r>
            <a:endParaRPr sz="2200"/>
          </a:p>
          <a:p>
            <a:pPr marL="457200" lvl="0" indent="-368300" algn="l" rtl="0">
              <a:spcBef>
                <a:spcPts val="0"/>
              </a:spcBef>
              <a:spcAft>
                <a:spcPts val="0"/>
              </a:spcAft>
              <a:buSzPts val="2200"/>
              <a:buAutoNum type="arabicPeriod"/>
            </a:pPr>
            <a:r>
              <a:rPr lang="en-US" sz="2200"/>
              <a:t>How might the attribution theory have real consequences? How might this consequence impact our attitudes and/or behaviors?</a:t>
            </a:r>
            <a:endParaRPr sz="2200"/>
          </a:p>
          <a:p>
            <a:pPr marL="457200" lvl="0" indent="-368300" algn="l" rtl="0">
              <a:spcBef>
                <a:spcPts val="0"/>
              </a:spcBef>
              <a:spcAft>
                <a:spcPts val="0"/>
              </a:spcAft>
              <a:buSzPts val="2200"/>
              <a:buAutoNum type="arabicPeriod"/>
            </a:pPr>
            <a:r>
              <a:rPr lang="en-US" sz="2200"/>
              <a:t>List two phenomena in which we can persuade others to change their attitudes and/or behaviors? </a:t>
            </a:r>
            <a:endParaRPr sz="2200"/>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857250" y="609600"/>
            <a:ext cx="7406700" cy="135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NO TALKING! </a:t>
            </a:r>
            <a:endParaRPr/>
          </a:p>
        </p:txBody>
      </p:sp>
      <p:sp>
        <p:nvSpPr>
          <p:cNvPr id="168" name="Google Shape;168;p24"/>
          <p:cNvSpPr txBox="1">
            <a:spLocks noGrp="1"/>
          </p:cNvSpPr>
          <p:nvPr>
            <p:ph type="body" idx="1"/>
          </p:nvPr>
        </p:nvSpPr>
        <p:spPr>
          <a:xfrm>
            <a:off x="499126" y="1573925"/>
            <a:ext cx="7404600" cy="40386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US" sz="3000">
                <a:highlight>
                  <a:srgbClr val="FFFFFF"/>
                </a:highlight>
                <a:latin typeface="Calibri"/>
                <a:ea typeface="Calibri"/>
                <a:cs typeface="Calibri"/>
                <a:sym typeface="Calibri"/>
              </a:rPr>
              <a:t>}</a:t>
            </a:r>
            <a:r>
              <a:rPr lang="en-US" sz="2400">
                <a:highlight>
                  <a:srgbClr val="FFFFFF"/>
                </a:highlight>
                <a:latin typeface="Calibri"/>
                <a:ea typeface="Calibri"/>
                <a:cs typeface="Calibri"/>
                <a:sym typeface="Calibri"/>
              </a:rPr>
              <a:t>You can gain up to 6 or 12 points of extra credit!</a:t>
            </a:r>
            <a:endParaRPr sz="2400">
              <a:highlight>
                <a:srgbClr val="FFFFFF"/>
              </a:highlight>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400">
                <a:highlight>
                  <a:srgbClr val="FFFFFF"/>
                </a:highlight>
                <a:latin typeface="Calibri"/>
                <a:ea typeface="Calibri"/>
                <a:cs typeface="Calibri"/>
                <a:sym typeface="Calibri"/>
              </a:rPr>
              <a:t>}On the sheet of paper I gave you, write 6 or 12 and your name</a:t>
            </a:r>
            <a:endParaRPr sz="2400">
              <a:highlight>
                <a:srgbClr val="FFFFFF"/>
              </a:highlight>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400">
                <a:highlight>
                  <a:srgbClr val="FFFFFF"/>
                </a:highlight>
                <a:latin typeface="Calibri"/>
                <a:ea typeface="Calibri"/>
                <a:cs typeface="Calibri"/>
                <a:sym typeface="Calibri"/>
              </a:rPr>
              <a:t>◦This will be how many points you will get</a:t>
            </a:r>
            <a:endParaRPr sz="2400">
              <a:highlight>
                <a:srgbClr val="FFFFFF"/>
              </a:highlight>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400">
                <a:highlight>
                  <a:srgbClr val="FFFFFF"/>
                </a:highlight>
                <a:latin typeface="Calibri"/>
                <a:ea typeface="Calibri"/>
                <a:cs typeface="Calibri"/>
                <a:sym typeface="Calibri"/>
              </a:rPr>
              <a:t>}HERE’S THE CATCH</a:t>
            </a:r>
            <a:endParaRPr sz="2400">
              <a:highlight>
                <a:srgbClr val="FFFFFF"/>
              </a:highlight>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400">
                <a:highlight>
                  <a:srgbClr val="FFFFFF"/>
                </a:highlight>
                <a:latin typeface="Calibri"/>
                <a:ea typeface="Calibri"/>
                <a:cs typeface="Calibri"/>
                <a:sym typeface="Calibri"/>
              </a:rPr>
              <a:t>}IF only five people or less write 12, they will get the 12 pts</a:t>
            </a:r>
            <a:endParaRPr sz="2400">
              <a:highlight>
                <a:srgbClr val="FFFFFF"/>
              </a:highlight>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400">
                <a:highlight>
                  <a:srgbClr val="FFFFFF"/>
                </a:highlight>
                <a:latin typeface="Calibri"/>
                <a:ea typeface="Calibri"/>
                <a:cs typeface="Calibri"/>
                <a:sym typeface="Calibri"/>
              </a:rPr>
              <a:t>}IF more than 5 people write 12, no one gets any extra credit at all</a:t>
            </a:r>
            <a:endParaRPr sz="2400">
              <a:highlight>
                <a:srgbClr val="FFFFFF"/>
              </a:highlight>
              <a:latin typeface="Calibri"/>
              <a:ea typeface="Calibri"/>
              <a:cs typeface="Calibri"/>
              <a:sym typeface="Calibri"/>
            </a:endParaRPr>
          </a:p>
          <a:p>
            <a:pPr marL="0" lvl="0" indent="0" algn="l" rtl="0">
              <a:spcBef>
                <a:spcPts val="1000"/>
              </a:spcBef>
              <a:spcAft>
                <a:spcPts val="0"/>
              </a:spcAft>
              <a:buNone/>
            </a:pPr>
            <a:r>
              <a:rPr lang="en-US" sz="2400">
                <a:highlight>
                  <a:srgbClr val="FFFFFF"/>
                </a:highlight>
                <a:latin typeface="Calibri"/>
                <a:ea typeface="Calibri"/>
                <a:cs typeface="Calibri"/>
                <a:sym typeface="Calibri"/>
              </a:rPr>
              <a:t>}There is not talking or sharing- fold your paper with your name and number and I will collect</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Attitudes Affecting Behaviors</a:t>
            </a:r>
            <a:endParaRPr sz="4000" b="0" i="0" u="none" strike="noStrike" cap="none">
              <a:solidFill>
                <a:schemeClr val="dk1"/>
              </a:solidFill>
              <a:latin typeface="Corbel"/>
              <a:ea typeface="Corbel"/>
              <a:cs typeface="Corbel"/>
              <a:sym typeface="Corbel"/>
            </a:endParaRPr>
          </a:p>
        </p:txBody>
      </p:sp>
      <p:sp>
        <p:nvSpPr>
          <p:cNvPr id="174" name="Google Shape;174;p25"/>
          <p:cNvSpPr txBox="1">
            <a:spLocks noGrp="1"/>
          </p:cNvSpPr>
          <p:nvPr>
            <p:ph type="body" idx="1"/>
          </p:nvPr>
        </p:nvSpPr>
        <p:spPr>
          <a:xfrm>
            <a:off x="378850" y="1524000"/>
            <a:ext cx="8229600" cy="44958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We typically think in terms of attitudes affecting actions (common sense view).</a:t>
            </a:r>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Changing attitudes can change behaviors… how can attitudes be changed?</a:t>
            </a:r>
            <a:endParaRPr/>
          </a:p>
          <a:p>
            <a:pPr marL="0" marR="0" lvl="0" indent="0" algn="l" rtl="0">
              <a:lnSpc>
                <a:spcPct val="90000"/>
              </a:lnSpc>
              <a:spcBef>
                <a:spcPts val="1000"/>
              </a:spcBef>
              <a:spcAft>
                <a:spcPts val="0"/>
              </a:spcAft>
              <a:buNone/>
            </a:pPr>
            <a:endParaRPr b="1"/>
          </a:p>
          <a:p>
            <a:pPr marL="171450" marR="0" lvl="0" indent="-146050" algn="l" rtl="0">
              <a:lnSpc>
                <a:spcPct val="90000"/>
              </a:lnSpc>
              <a:spcBef>
                <a:spcPts val="1000"/>
              </a:spcBef>
              <a:spcAft>
                <a:spcPts val="0"/>
              </a:spcAft>
              <a:buClr>
                <a:schemeClr val="dk1"/>
              </a:buClr>
              <a:buSzPts val="1600"/>
              <a:buFont typeface="Corbel"/>
              <a:buChar char="•"/>
            </a:pPr>
            <a:r>
              <a:rPr lang="en-US" sz="2000" b="1" i="0" u="none" strike="noStrike" cap="none">
                <a:solidFill>
                  <a:schemeClr val="dk1"/>
                </a:solidFill>
                <a:latin typeface="Corbel"/>
                <a:ea typeface="Corbel"/>
                <a:cs typeface="Corbel"/>
                <a:sym typeface="Corbel"/>
              </a:rPr>
              <a:t>Central route to persuasion </a:t>
            </a:r>
            <a:r>
              <a:rPr lang="en-US" sz="2000" b="0" i="0" u="none" strike="noStrike" cap="none">
                <a:solidFill>
                  <a:schemeClr val="dk1"/>
                </a:solidFill>
                <a:latin typeface="Corbel"/>
                <a:ea typeface="Corbel"/>
                <a:cs typeface="Corbel"/>
                <a:sym typeface="Corbel"/>
              </a:rPr>
              <a:t>– </a:t>
            </a:r>
            <a:r>
              <a:rPr lang="en-US" sz="2000" b="0" i="1" u="none" strike="noStrike" cap="none">
                <a:solidFill>
                  <a:schemeClr val="dk1"/>
                </a:solidFill>
                <a:latin typeface="Corbel"/>
                <a:ea typeface="Corbel"/>
                <a:cs typeface="Corbel"/>
                <a:sym typeface="Corbel"/>
              </a:rPr>
              <a:t>persuasion method that attempts to change attitudes by appealing to actual facts about the message</a:t>
            </a:r>
            <a:endParaRPr sz="2000" b="0" i="1" u="none" strike="noStrike" cap="none">
              <a:solidFill>
                <a:schemeClr val="dk1"/>
              </a:solidFill>
              <a:latin typeface="Corbel"/>
              <a:ea typeface="Corbel"/>
              <a:cs typeface="Corbel"/>
              <a:sym typeface="Corbel"/>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Salesperson tries to persuade your attitudes about buying a car by focusing on the gas mileage, the tire durability, and safety features.</a:t>
            </a:r>
            <a:endParaRPr/>
          </a:p>
          <a:p>
            <a:pPr marL="342900" marR="0" lvl="1" indent="-139700" algn="l" rtl="0">
              <a:lnSpc>
                <a:spcPct val="90000"/>
              </a:lnSpc>
              <a:spcBef>
                <a:spcPts val="450"/>
              </a:spcBef>
              <a:spcAft>
                <a:spcPts val="0"/>
              </a:spcAft>
              <a:buClr>
                <a:schemeClr val="dk1"/>
              </a:buClr>
              <a:buSzPts val="1440"/>
              <a:buFont typeface="Corbel"/>
              <a:buChar char="•"/>
            </a:pPr>
            <a:r>
              <a:rPr lang="en-US"/>
              <a:t>Requires more critical thinking and attention BUT has a g</a:t>
            </a:r>
            <a:r>
              <a:rPr lang="en-US" sz="1800" b="0" i="0" u="none" strike="noStrike" cap="none">
                <a:solidFill>
                  <a:schemeClr val="dk1"/>
                </a:solidFill>
                <a:latin typeface="Corbel"/>
                <a:ea typeface="Corbel"/>
                <a:cs typeface="Corbel"/>
                <a:sym typeface="Corbel"/>
              </a:rPr>
              <a:t>reater likelihood of long-term attitude change.</a:t>
            </a:r>
            <a:endParaRPr/>
          </a:p>
          <a:p>
            <a:pPr marL="171450" marR="0" lvl="0" indent="-146050" algn="l" rtl="0">
              <a:lnSpc>
                <a:spcPct val="90000"/>
              </a:lnSpc>
              <a:spcBef>
                <a:spcPts val="1300"/>
              </a:spcBef>
              <a:spcAft>
                <a:spcPts val="0"/>
              </a:spcAft>
              <a:buClr>
                <a:schemeClr val="dk1"/>
              </a:buClr>
              <a:buSzPts val="1600"/>
              <a:buFont typeface="Corbel"/>
              <a:buChar char="•"/>
            </a:pPr>
            <a:r>
              <a:rPr lang="en-US" sz="2000" b="1" i="0" u="none" strike="noStrike" cap="none">
                <a:solidFill>
                  <a:schemeClr val="dk1"/>
                </a:solidFill>
                <a:latin typeface="Corbel"/>
                <a:ea typeface="Corbel"/>
                <a:cs typeface="Corbel"/>
                <a:sym typeface="Corbel"/>
              </a:rPr>
              <a:t>Peripheral route to persuasion </a:t>
            </a:r>
            <a:r>
              <a:rPr lang="en-US" sz="2000" b="0" i="0" u="none" strike="noStrike" cap="none">
                <a:solidFill>
                  <a:schemeClr val="dk1"/>
                </a:solidFill>
                <a:latin typeface="Corbel"/>
                <a:ea typeface="Corbel"/>
                <a:cs typeface="Corbel"/>
                <a:sym typeface="Corbel"/>
              </a:rPr>
              <a:t>– </a:t>
            </a:r>
            <a:r>
              <a:rPr lang="en-US" sz="2000" b="0" i="1" u="none" strike="noStrike" cap="none">
                <a:solidFill>
                  <a:schemeClr val="dk1"/>
                </a:solidFill>
                <a:latin typeface="Corbel"/>
                <a:ea typeface="Corbel"/>
                <a:cs typeface="Corbel"/>
                <a:sym typeface="Corbel"/>
              </a:rPr>
              <a:t>persuasion method that attempts to change attitudes by appealing to peripheral cues (aspects apart from the central idea or message)</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Salesperson tries to persuade your attitudes about buying a car by using a celebrity endorsement*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857250" y="3048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Attitudes Affecting Behaviors</a:t>
            </a:r>
            <a:endParaRPr sz="4000" b="0" i="0" u="none" strike="noStrike" cap="none">
              <a:solidFill>
                <a:schemeClr val="dk1"/>
              </a:solidFill>
              <a:latin typeface="Corbel"/>
              <a:ea typeface="Corbel"/>
              <a:cs typeface="Corbel"/>
              <a:sym typeface="Corbel"/>
            </a:endParaRPr>
          </a:p>
        </p:txBody>
      </p:sp>
      <p:sp>
        <p:nvSpPr>
          <p:cNvPr id="180" name="Google Shape;180;p26"/>
          <p:cNvSpPr txBox="1">
            <a:spLocks noGrp="1"/>
          </p:cNvSpPr>
          <p:nvPr>
            <p:ph type="body" idx="1"/>
          </p:nvPr>
        </p:nvSpPr>
        <p:spPr>
          <a:xfrm>
            <a:off x="857251" y="2057400"/>
            <a:ext cx="7404653" cy="4038600"/>
          </a:xfrm>
          <a:prstGeom prst="rect">
            <a:avLst/>
          </a:prstGeom>
          <a:noFill/>
          <a:ln>
            <a:noFill/>
          </a:ln>
        </p:spPr>
        <p:txBody>
          <a:bodyPr spcFirstLastPara="1" wrap="square" lIns="91425" tIns="45700" rIns="91425" bIns="45700" anchor="t" anchorCtr="0">
            <a:noAutofit/>
          </a:bodyPr>
          <a:lstStyle/>
          <a:p>
            <a:pPr marL="171450" marR="0" lvl="0" indent="-44450" algn="l" rtl="0">
              <a:lnSpc>
                <a:spcPct val="90000"/>
              </a:lnSpc>
              <a:spcBef>
                <a:spcPts val="0"/>
              </a:spcBef>
              <a:spcAft>
                <a:spcPts val="0"/>
              </a:spcAft>
              <a:buClr>
                <a:schemeClr val="dk1"/>
              </a:buClr>
              <a:buSzPts val="1600"/>
              <a:buFont typeface="Corbel"/>
              <a:buNone/>
            </a:pPr>
            <a:endParaRPr sz="2000" b="0" i="0" u="none" strike="noStrike" cap="none">
              <a:solidFill>
                <a:schemeClr val="dk1"/>
              </a:solidFill>
              <a:latin typeface="Corbel"/>
              <a:ea typeface="Corbel"/>
              <a:cs typeface="Corbel"/>
              <a:sym typeface="Corbel"/>
            </a:endParaRPr>
          </a:p>
        </p:txBody>
      </p:sp>
      <p:pic>
        <p:nvPicPr>
          <p:cNvPr id="181" name="Google Shape;181;p26"/>
          <p:cNvPicPr preferRelativeResize="0"/>
          <p:nvPr/>
        </p:nvPicPr>
        <p:blipFill rotWithShape="1">
          <a:blip r:embed="rId3">
            <a:alphaModFix/>
          </a:blip>
          <a:srcRect/>
          <a:stretch/>
        </p:blipFill>
        <p:spPr>
          <a:xfrm>
            <a:off x="724664" y="1603236"/>
            <a:ext cx="7985582" cy="4788456"/>
          </a:xfrm>
          <a:prstGeom prst="rect">
            <a:avLst/>
          </a:prstGeom>
          <a:noFill/>
          <a:ln>
            <a:noFill/>
          </a:ln>
        </p:spPr>
      </p:pic>
      <p:sp>
        <p:nvSpPr>
          <p:cNvPr id="182" name="Google Shape;182;p26"/>
          <p:cNvSpPr/>
          <p:nvPr/>
        </p:nvSpPr>
        <p:spPr>
          <a:xfrm>
            <a:off x="4572000" y="6245364"/>
            <a:ext cx="2209800" cy="463272"/>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orbel"/>
                <a:ea typeface="Corbel"/>
                <a:cs typeface="Corbel"/>
                <a:sym typeface="Corbel"/>
              </a:rPr>
              <a:t>Peripheral Route </a:t>
            </a:r>
            <a:endParaRPr sz="1800" b="0" i="0" u="none" strike="noStrike" cap="none">
              <a:solidFill>
                <a:schemeClr val="dk1"/>
              </a:solidFill>
              <a:latin typeface="Corbel"/>
              <a:ea typeface="Corbel"/>
              <a:cs typeface="Corbel"/>
              <a:sym typeface="Corbel"/>
            </a:endParaRPr>
          </a:p>
        </p:txBody>
      </p:sp>
      <p:sp>
        <p:nvSpPr>
          <p:cNvPr id="183" name="Google Shape;183;p26"/>
          <p:cNvSpPr/>
          <p:nvPr/>
        </p:nvSpPr>
        <p:spPr>
          <a:xfrm>
            <a:off x="4619133" y="1371600"/>
            <a:ext cx="1828800" cy="463272"/>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orbel"/>
                <a:ea typeface="Corbel"/>
                <a:cs typeface="Corbel"/>
                <a:sym typeface="Corbel"/>
              </a:rPr>
              <a:t>Central Route </a:t>
            </a:r>
            <a:endParaRPr sz="1800" b="0" i="0" u="none" strike="noStrike" cap="none">
              <a:solidFill>
                <a:schemeClr val="dk1"/>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p:tgtEl>
                                          <p:spTgt spid="18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81"/>
                                        </p:tgtEl>
                                        <p:attrNameLst>
                                          <p:attrName>style.visibility</p:attrName>
                                        </p:attrNameLst>
                                      </p:cBhvr>
                                      <p:to>
                                        <p:strVal val="visible"/>
                                      </p:to>
                                    </p:set>
                                    <p:anim calcmode="lin" valueType="num">
                                      <p:cBhvr additive="base">
                                        <p:cTn id="10" dur="500"/>
                                        <p:tgtEl>
                                          <p:spTgt spid="18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82"/>
                                        </p:tgtEl>
                                        <p:attrNameLst>
                                          <p:attrName>style.visibility</p:attrName>
                                        </p:attrNameLst>
                                      </p:cBhvr>
                                      <p:to>
                                        <p:strVal val="visible"/>
                                      </p:to>
                                    </p:set>
                                    <p:anim calcmode="lin" valueType="num">
                                      <p:cBhvr additive="base">
                                        <p:cTn id="13" dur="500"/>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Behaviors Affecting Attitudes</a:t>
            </a:r>
            <a:endParaRPr sz="4000" b="0" i="0" u="none" strike="noStrike" cap="none">
              <a:solidFill>
                <a:schemeClr val="dk1"/>
              </a:solidFill>
              <a:latin typeface="Corbel"/>
              <a:ea typeface="Corbel"/>
              <a:cs typeface="Corbel"/>
              <a:sym typeface="Corbel"/>
            </a:endParaRPr>
          </a:p>
        </p:txBody>
      </p:sp>
      <p:sp>
        <p:nvSpPr>
          <p:cNvPr id="189" name="Google Shape;189;p27"/>
          <p:cNvSpPr txBox="1">
            <a:spLocks noGrp="1"/>
          </p:cNvSpPr>
          <p:nvPr>
            <p:ph type="body" idx="1"/>
          </p:nvPr>
        </p:nvSpPr>
        <p:spPr>
          <a:xfrm>
            <a:off x="790575" y="1668410"/>
            <a:ext cx="7200900" cy="488479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920"/>
              <a:buFont typeface="Arial"/>
              <a:buChar char="•"/>
            </a:pPr>
            <a:r>
              <a:rPr lang="en-US" sz="2400" b="1" i="0" u="none" strike="noStrike" cap="none">
                <a:solidFill>
                  <a:schemeClr val="dk1"/>
                </a:solidFill>
                <a:latin typeface="Corbel"/>
                <a:ea typeface="Corbel"/>
                <a:cs typeface="Corbel"/>
                <a:sym typeface="Corbel"/>
              </a:rPr>
              <a:t>Foot-in-door phenomenon </a:t>
            </a:r>
            <a:r>
              <a:rPr lang="en-US" sz="2400" b="0" i="0" u="none" strike="noStrike" cap="none">
                <a:solidFill>
                  <a:schemeClr val="dk1"/>
                </a:solidFill>
                <a:latin typeface="Corbel"/>
                <a:ea typeface="Corbel"/>
                <a:cs typeface="Corbel"/>
                <a:sym typeface="Corbel"/>
              </a:rPr>
              <a:t>– </a:t>
            </a:r>
            <a:r>
              <a:rPr lang="en-US" sz="2400" b="0" i="1" u="none" strike="noStrike" cap="none">
                <a:solidFill>
                  <a:schemeClr val="dk1"/>
                </a:solidFill>
                <a:latin typeface="Corbel"/>
                <a:ea typeface="Corbel"/>
                <a:cs typeface="Corbel"/>
                <a:sym typeface="Corbel"/>
              </a:rPr>
              <a:t>the tendency to agree to a small request at first, then to a larger request later</a:t>
            </a:r>
            <a:endParaRPr/>
          </a:p>
          <a:p>
            <a:pPr marL="548640" marR="0" lvl="2" indent="-142240" algn="l" rtl="0">
              <a:lnSpc>
                <a:spcPct val="90000"/>
              </a:lnSpc>
              <a:spcBef>
                <a:spcPts val="150"/>
              </a:spcBef>
              <a:spcAft>
                <a:spcPts val="0"/>
              </a:spcAft>
              <a:buClr>
                <a:schemeClr val="dk1"/>
              </a:buClr>
              <a:buSzPts val="1440"/>
              <a:buFont typeface="Arial"/>
              <a:buChar char="•"/>
            </a:pPr>
            <a:r>
              <a:rPr lang="en-US" sz="1800" b="0" i="0" u="none" strike="noStrike" cap="none">
                <a:solidFill>
                  <a:schemeClr val="dk1"/>
                </a:solidFill>
                <a:latin typeface="Corbel"/>
                <a:ea typeface="Corbel"/>
                <a:cs typeface="Corbel"/>
                <a:sym typeface="Corbel"/>
              </a:rPr>
              <a:t>Start small and build</a:t>
            </a:r>
            <a:endParaRPr/>
          </a:p>
          <a:p>
            <a:pPr marL="548640" marR="0" lvl="2" indent="-142240" algn="l" rtl="0">
              <a:lnSpc>
                <a:spcPct val="90000"/>
              </a:lnSpc>
              <a:spcBef>
                <a:spcPts val="450"/>
              </a:spcBef>
              <a:spcAft>
                <a:spcPts val="0"/>
              </a:spcAft>
              <a:buClr>
                <a:schemeClr val="dk1"/>
              </a:buClr>
              <a:buSzPts val="1440"/>
              <a:buFont typeface="Arial"/>
              <a:buChar char="•"/>
            </a:pPr>
            <a:r>
              <a:rPr lang="en-US" sz="1800" b="0" i="0" u="none" strike="noStrike" cap="none">
                <a:solidFill>
                  <a:schemeClr val="dk1"/>
                </a:solidFill>
                <a:latin typeface="Corbel"/>
                <a:ea typeface="Corbel"/>
                <a:cs typeface="Corbel"/>
                <a:sym typeface="Corbel"/>
              </a:rPr>
              <a:t>Doing (actions) becomes believing (attitudes)</a:t>
            </a:r>
            <a:endParaRPr/>
          </a:p>
          <a:p>
            <a:pPr marL="171450" marR="0" lvl="0" indent="-24129" algn="l" rtl="0">
              <a:lnSpc>
                <a:spcPct val="90000"/>
              </a:lnSpc>
              <a:spcBef>
                <a:spcPts val="1300"/>
              </a:spcBef>
              <a:spcAft>
                <a:spcPts val="0"/>
              </a:spcAft>
              <a:buClr>
                <a:schemeClr val="dk1"/>
              </a:buClr>
              <a:buSzPts val="1920"/>
              <a:buFont typeface="Arial"/>
              <a:buNone/>
            </a:pPr>
            <a:endParaRPr sz="240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920"/>
              <a:buFont typeface="Arial"/>
              <a:buChar char="•"/>
            </a:pPr>
            <a:r>
              <a:rPr lang="en-US" sz="2400" b="0" i="0" u="none" strike="noStrike" cap="none">
                <a:solidFill>
                  <a:schemeClr val="dk1"/>
                </a:solidFill>
                <a:latin typeface="Corbel"/>
                <a:ea typeface="Corbel"/>
                <a:cs typeface="Corbel"/>
                <a:sym typeface="Corbel"/>
              </a:rPr>
              <a:t>Consent to “</a:t>
            </a:r>
            <a:r>
              <a:rPr lang="en-US" sz="2400" b="0" i="0" u="sng" strike="noStrike" cap="none">
                <a:solidFill>
                  <a:schemeClr val="hlink"/>
                </a:solidFill>
                <a:latin typeface="Corbel"/>
                <a:ea typeface="Corbel"/>
                <a:cs typeface="Corbel"/>
                <a:sym typeface="Corbel"/>
                <a:hlinkClick r:id="rId3"/>
              </a:rPr>
              <a:t>safe driver</a:t>
            </a:r>
            <a:r>
              <a:rPr lang="en-US" sz="2400" b="0" i="0" u="none" strike="noStrike" cap="none">
                <a:solidFill>
                  <a:schemeClr val="dk1"/>
                </a:solidFill>
                <a:latin typeface="Corbel"/>
                <a:ea typeface="Corbel"/>
                <a:cs typeface="Corbel"/>
                <a:sym typeface="Corbel"/>
              </a:rPr>
              <a:t>” small sign then to large, ugly sign later</a:t>
            </a:r>
            <a:endParaRPr sz="2400" b="0" i="0" u="none" strike="noStrike" cap="none">
              <a:solidFill>
                <a:schemeClr val="dk1"/>
              </a:solidFill>
              <a:latin typeface="Corbel"/>
              <a:ea typeface="Corbel"/>
              <a:cs typeface="Corbel"/>
              <a:sym typeface="Corbel"/>
            </a:endParaRPr>
          </a:p>
          <a:p>
            <a:pPr marL="171450" marR="0" lvl="0" indent="-176530" algn="l" rtl="0">
              <a:lnSpc>
                <a:spcPct val="90000"/>
              </a:lnSpc>
              <a:spcBef>
                <a:spcPts val="1000"/>
              </a:spcBef>
              <a:spcAft>
                <a:spcPts val="0"/>
              </a:spcAft>
              <a:buClr>
                <a:schemeClr val="dk1"/>
              </a:buClr>
              <a:buSzPts val="2400"/>
              <a:buFont typeface="Arial"/>
              <a:buChar char="•"/>
            </a:pPr>
            <a:r>
              <a:rPr lang="en-US" sz="2400"/>
              <a:t>An example of this is when you ask your mom to borrow a small amount of money, then later asks to borrow a larger amount.</a:t>
            </a:r>
            <a:endParaRPr sz="2400"/>
          </a:p>
          <a:p>
            <a:pPr marL="171450" marR="0" lvl="0" indent="0" algn="l" rtl="0">
              <a:lnSpc>
                <a:spcPct val="90000"/>
              </a:lnSpc>
              <a:spcBef>
                <a:spcPts val="1000"/>
              </a:spcBef>
              <a:spcAft>
                <a:spcPts val="0"/>
              </a:spcAft>
              <a:buNone/>
            </a:pPr>
            <a:endParaRPr/>
          </a:p>
          <a:p>
            <a:pPr marL="171450" marR="0" lvl="0" indent="-24129" algn="l" rtl="0">
              <a:lnSpc>
                <a:spcPct val="90000"/>
              </a:lnSpc>
              <a:spcBef>
                <a:spcPts val="1000"/>
              </a:spcBef>
              <a:spcAft>
                <a:spcPts val="0"/>
              </a:spcAft>
              <a:buClr>
                <a:schemeClr val="dk1"/>
              </a:buClr>
              <a:buSzPts val="1920"/>
              <a:buFont typeface="Corbel"/>
              <a:buNone/>
            </a:pPr>
            <a:endParaRPr sz="2400" b="0" i="0" u="none" strike="noStrike" cap="none">
              <a:solidFill>
                <a:schemeClr val="dk1"/>
              </a:solidFill>
              <a:latin typeface="Corbel"/>
              <a:ea typeface="Corbel"/>
              <a:cs typeface="Corbel"/>
              <a:sym typeface="Corbel"/>
            </a:endParaRPr>
          </a:p>
        </p:txBody>
      </p:sp>
      <p:pic>
        <p:nvPicPr>
          <p:cNvPr id="190" name="Google Shape;190;p27" descr="http://new.losemyaccent.com/wp-content/uploads/2012/04/foot_in_door.jpg"/>
          <p:cNvPicPr preferRelativeResize="0"/>
          <p:nvPr/>
        </p:nvPicPr>
        <p:blipFill rotWithShape="1">
          <a:blip r:embed="rId4">
            <a:alphaModFix/>
          </a:blip>
          <a:srcRect/>
          <a:stretch/>
        </p:blipFill>
        <p:spPr>
          <a:xfrm>
            <a:off x="7625325" y="5024698"/>
            <a:ext cx="1231500" cy="152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857250" y="609600"/>
            <a:ext cx="7406700" cy="135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Other Similar Phenomena</a:t>
            </a:r>
            <a:endParaRPr/>
          </a:p>
        </p:txBody>
      </p:sp>
      <p:sp>
        <p:nvSpPr>
          <p:cNvPr id="197" name="Google Shape;197;p28"/>
          <p:cNvSpPr txBox="1">
            <a:spLocks noGrp="1"/>
          </p:cNvSpPr>
          <p:nvPr>
            <p:ph type="body" idx="1"/>
          </p:nvPr>
        </p:nvSpPr>
        <p:spPr>
          <a:xfrm>
            <a:off x="857251" y="2057400"/>
            <a:ext cx="7404600" cy="4038600"/>
          </a:xfrm>
          <a:prstGeom prst="rect">
            <a:avLst/>
          </a:prstGeom>
        </p:spPr>
        <p:txBody>
          <a:bodyPr spcFirstLastPara="1" wrap="square" lIns="91425" tIns="91425" rIns="91425" bIns="91425" anchor="t" anchorCtr="0">
            <a:noAutofit/>
          </a:bodyPr>
          <a:lstStyle/>
          <a:p>
            <a:pPr marL="457200" lvl="0" indent="-330200" algn="l" rtl="0">
              <a:spcBef>
                <a:spcPts val="1000"/>
              </a:spcBef>
              <a:spcAft>
                <a:spcPts val="0"/>
              </a:spcAft>
              <a:buSzPts val="1600"/>
              <a:buChar char="•"/>
            </a:pPr>
            <a:r>
              <a:rPr lang="en-US"/>
              <a:t>Often taught in business school as sales/negotiation  strategies</a:t>
            </a:r>
            <a:endParaRPr/>
          </a:p>
          <a:p>
            <a:pPr marL="0" lvl="0" indent="0" algn="l" rtl="0">
              <a:spcBef>
                <a:spcPts val="1000"/>
              </a:spcBef>
              <a:spcAft>
                <a:spcPts val="0"/>
              </a:spcAft>
              <a:buNone/>
            </a:pPr>
            <a:endParaRPr/>
          </a:p>
          <a:p>
            <a:pPr marL="457200" lvl="0" indent="-330200" algn="l" rtl="0">
              <a:spcBef>
                <a:spcPts val="1000"/>
              </a:spcBef>
              <a:spcAft>
                <a:spcPts val="0"/>
              </a:spcAft>
              <a:buSzPts val="1600"/>
              <a:buChar char="•"/>
            </a:pPr>
            <a:r>
              <a:rPr lang="en-US" b="1"/>
              <a:t>Door in face technique</a:t>
            </a:r>
            <a:r>
              <a:rPr lang="en-US"/>
              <a:t> - start with a big request that you know will be refused, then offer a “concession” smaller request</a:t>
            </a:r>
            <a:endParaRPr/>
          </a:p>
          <a:p>
            <a:pPr marL="914400" lvl="1" indent="-320040" algn="l" rtl="0">
              <a:spcBef>
                <a:spcPts val="0"/>
              </a:spcBef>
              <a:spcAft>
                <a:spcPts val="0"/>
              </a:spcAft>
              <a:buSzPts val="1440"/>
              <a:buChar char="•"/>
            </a:pPr>
            <a:r>
              <a:rPr lang="en-US"/>
              <a:t>Saying “no” to a large request may make the person feel they owe the other person who made the request a favor.</a:t>
            </a:r>
            <a:endParaRPr/>
          </a:p>
          <a:p>
            <a:pPr marL="457200" lvl="0" indent="0" algn="l" rtl="0">
              <a:spcBef>
                <a:spcPts val="1000"/>
              </a:spcBef>
              <a:spcAft>
                <a:spcPts val="0"/>
              </a:spcAft>
              <a:buNone/>
            </a:pPr>
            <a:endParaRPr/>
          </a:p>
          <a:p>
            <a:pPr marL="457200" lvl="0" indent="-330200" algn="l" rtl="0">
              <a:spcBef>
                <a:spcPts val="1000"/>
              </a:spcBef>
              <a:spcAft>
                <a:spcPts val="0"/>
              </a:spcAft>
              <a:buSzPts val="1600"/>
              <a:buChar char="•"/>
            </a:pPr>
            <a:r>
              <a:rPr lang="en-US" b="1"/>
              <a:t>Low-ball technique </a:t>
            </a:r>
            <a:r>
              <a:rPr lang="en-US"/>
              <a:t>- agreeing to an initial request, and then when it increases, you still agree to it because you feel bad about backing out.</a:t>
            </a:r>
            <a:endParaRPr/>
          </a:p>
          <a:p>
            <a:pPr marL="914400" lvl="1" indent="-320040" algn="l" rtl="0">
              <a:spcBef>
                <a:spcPts val="0"/>
              </a:spcBef>
              <a:spcAft>
                <a:spcPts val="0"/>
              </a:spcAft>
              <a:buSzPts val="1440"/>
              <a:buChar char="•"/>
            </a:pPr>
            <a:r>
              <a:rPr lang="en-US"/>
              <a:t>When the request changes or becomes unreasonable, the person will (to a degree) find it difficult to say “no” because of having originally committed themselves.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Behaviors Affecting Attitudes</a:t>
            </a:r>
            <a:endParaRPr sz="4000" b="0" i="0" u="none" strike="noStrike" cap="none">
              <a:solidFill>
                <a:schemeClr val="dk1"/>
              </a:solidFill>
              <a:latin typeface="Corbel"/>
              <a:ea typeface="Corbel"/>
              <a:cs typeface="Corbel"/>
              <a:sym typeface="Corbel"/>
            </a:endParaRPr>
          </a:p>
        </p:txBody>
      </p:sp>
      <p:sp>
        <p:nvSpPr>
          <p:cNvPr id="203" name="Google Shape;203;p29"/>
          <p:cNvSpPr txBox="1">
            <a:spLocks noGrp="1"/>
          </p:cNvSpPr>
          <p:nvPr>
            <p:ph type="body" idx="1"/>
          </p:nvPr>
        </p:nvSpPr>
        <p:spPr>
          <a:xfrm>
            <a:off x="996131" y="1676400"/>
            <a:ext cx="4337869" cy="4325112"/>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920"/>
              <a:buFont typeface="Corbel"/>
              <a:buChar char="•"/>
            </a:pPr>
            <a:r>
              <a:rPr lang="en-US" sz="2400" b="1" i="0" u="none" strike="noStrike" cap="none">
                <a:solidFill>
                  <a:schemeClr val="dk1"/>
                </a:solidFill>
                <a:latin typeface="Corbel"/>
                <a:ea typeface="Corbel"/>
                <a:cs typeface="Corbel"/>
                <a:sym typeface="Corbel"/>
              </a:rPr>
              <a:t>Role-playing </a:t>
            </a:r>
            <a:r>
              <a:rPr lang="en-US" sz="2400" b="0" i="0" u="none" strike="noStrike" cap="none">
                <a:solidFill>
                  <a:schemeClr val="dk1"/>
                </a:solidFill>
                <a:latin typeface="Corbel"/>
                <a:ea typeface="Corbel"/>
                <a:cs typeface="Corbel"/>
                <a:sym typeface="Corbel"/>
              </a:rPr>
              <a:t>– </a:t>
            </a:r>
            <a:r>
              <a:rPr lang="en-US" sz="2400" b="0" i="1" u="none" strike="noStrike" cap="none">
                <a:solidFill>
                  <a:schemeClr val="dk1"/>
                </a:solidFill>
                <a:latin typeface="Corbel"/>
                <a:ea typeface="Corbel"/>
                <a:cs typeface="Corbel"/>
                <a:sym typeface="Corbel"/>
              </a:rPr>
              <a:t>the tendency to strive to be the role that is assumed</a:t>
            </a:r>
            <a:endParaRPr sz="2400" b="0" i="0" u="none" strike="noStrike" cap="none">
              <a:solidFill>
                <a:schemeClr val="dk1"/>
              </a:solidFill>
              <a:latin typeface="Corbel"/>
              <a:ea typeface="Corbel"/>
              <a:cs typeface="Corbel"/>
              <a:sym typeface="Corbel"/>
            </a:endParaRPr>
          </a:p>
          <a:p>
            <a:pPr marL="342900" marR="0" lvl="1" indent="-139700" algn="l" rtl="0">
              <a:lnSpc>
                <a:spcPct val="90000"/>
              </a:lnSpc>
              <a:spcBef>
                <a:spcPts val="15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Behaviors feel phony at first, but then real.</a:t>
            </a:r>
            <a:endParaRPr sz="2000" b="0" i="0" u="none" strike="noStrike" cap="none">
              <a:solidFill>
                <a:schemeClr val="dk1"/>
              </a:solidFill>
              <a:latin typeface="Corbel"/>
              <a:ea typeface="Corbel"/>
              <a:cs typeface="Corbel"/>
              <a:sym typeface="Corbel"/>
            </a:endParaRPr>
          </a:p>
          <a:p>
            <a:pPr marL="342900" marR="0" lvl="1" indent="-165100" algn="l" rtl="0">
              <a:lnSpc>
                <a:spcPct val="90000"/>
              </a:lnSpc>
              <a:spcBef>
                <a:spcPts val="150"/>
              </a:spcBef>
              <a:spcAft>
                <a:spcPts val="0"/>
              </a:spcAft>
              <a:buClr>
                <a:schemeClr val="dk1"/>
              </a:buClr>
              <a:buSzPts val="2000"/>
              <a:buFont typeface="Corbel"/>
              <a:buChar char="•"/>
            </a:pPr>
            <a:r>
              <a:rPr lang="en-US" sz="2000"/>
              <a:t>finding ways to justify</a:t>
            </a:r>
            <a:endParaRPr sz="2000"/>
          </a:p>
          <a:p>
            <a:pPr marL="171450" marR="0" lvl="0" indent="-24129" algn="l" rtl="0">
              <a:lnSpc>
                <a:spcPct val="90000"/>
              </a:lnSpc>
              <a:spcBef>
                <a:spcPts val="1300"/>
              </a:spcBef>
              <a:spcAft>
                <a:spcPts val="0"/>
              </a:spcAft>
              <a:buClr>
                <a:schemeClr val="dk1"/>
              </a:buClr>
              <a:buSzPts val="1920"/>
              <a:buFont typeface="Corbel"/>
              <a:buNone/>
            </a:pPr>
            <a:endParaRPr sz="240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920"/>
              <a:buFont typeface="Corbel"/>
              <a:buChar char="•"/>
            </a:pPr>
            <a:r>
              <a:rPr lang="en-US" sz="2400" b="0" i="0" u="none" strike="noStrike" cap="none">
                <a:solidFill>
                  <a:schemeClr val="dk1"/>
                </a:solidFill>
                <a:latin typeface="Corbel"/>
                <a:ea typeface="Corbel"/>
                <a:cs typeface="Corbel"/>
                <a:sym typeface="Corbel"/>
              </a:rPr>
              <a:t>Zimbardo’s </a:t>
            </a:r>
            <a:r>
              <a:rPr lang="en-US" sz="2400" b="0" i="0" u="sng" strike="noStrike" cap="none">
                <a:solidFill>
                  <a:schemeClr val="hlink"/>
                </a:solidFill>
                <a:latin typeface="Corbel"/>
                <a:ea typeface="Corbel"/>
                <a:cs typeface="Corbel"/>
                <a:sym typeface="Corbel"/>
                <a:hlinkClick r:id="rId3"/>
              </a:rPr>
              <a:t>Stanford Prison Experiment</a:t>
            </a:r>
            <a:r>
              <a:rPr lang="en-US" sz="2400" b="0" i="0" u="none" strike="noStrike" cap="none">
                <a:solidFill>
                  <a:schemeClr val="accent1"/>
                </a:solidFill>
                <a:latin typeface="Corbel"/>
                <a:ea typeface="Corbel"/>
                <a:cs typeface="Corbel"/>
                <a:sym typeface="Corbel"/>
              </a:rPr>
              <a:t> </a:t>
            </a:r>
            <a:r>
              <a:rPr lang="en-US" sz="2400" b="0" i="0" u="none" strike="noStrike" cap="none">
                <a:solidFill>
                  <a:schemeClr val="dk1"/>
                </a:solidFill>
                <a:latin typeface="Corbel"/>
                <a:ea typeface="Corbel"/>
                <a:cs typeface="Corbel"/>
                <a:sym typeface="Corbel"/>
              </a:rPr>
              <a:t>(6 days!), 1971</a:t>
            </a:r>
            <a:endParaRPr/>
          </a:p>
          <a:p>
            <a:pPr marL="171450" marR="0" lvl="0" indent="-146050" algn="l" rtl="0">
              <a:lnSpc>
                <a:spcPct val="90000"/>
              </a:lnSpc>
              <a:spcBef>
                <a:spcPts val="1000"/>
              </a:spcBef>
              <a:spcAft>
                <a:spcPts val="0"/>
              </a:spcAft>
              <a:buClr>
                <a:schemeClr val="dk1"/>
              </a:buClr>
              <a:buSzPts val="1920"/>
              <a:buFont typeface="Corbel"/>
              <a:buChar char="•"/>
            </a:pPr>
            <a:r>
              <a:rPr lang="en-US" sz="2400" b="0" i="0" u="sng" strike="noStrike" cap="none">
                <a:solidFill>
                  <a:schemeClr val="hlink"/>
                </a:solidFill>
                <a:latin typeface="Corbel"/>
                <a:ea typeface="Corbel"/>
                <a:cs typeface="Corbel"/>
                <a:sym typeface="Corbel"/>
                <a:hlinkClick r:id="rId4"/>
              </a:rPr>
              <a:t>Abu Ghraib Prison </a:t>
            </a:r>
            <a:r>
              <a:rPr lang="en-US" sz="2400" b="0" i="0" u="none" strike="noStrike" cap="none">
                <a:solidFill>
                  <a:schemeClr val="dk1"/>
                </a:solidFill>
                <a:latin typeface="Corbel"/>
                <a:ea typeface="Corbel"/>
                <a:cs typeface="Corbel"/>
                <a:sym typeface="Corbel"/>
              </a:rPr>
              <a:t>in Iraq, 2004</a:t>
            </a:r>
            <a:endParaRPr/>
          </a:p>
          <a:p>
            <a:pPr marL="171450" marR="0" lvl="0" indent="-24129" algn="l" rtl="0">
              <a:lnSpc>
                <a:spcPct val="90000"/>
              </a:lnSpc>
              <a:spcBef>
                <a:spcPts val="1000"/>
              </a:spcBef>
              <a:spcAft>
                <a:spcPts val="0"/>
              </a:spcAft>
              <a:buClr>
                <a:schemeClr val="dk1"/>
              </a:buClr>
              <a:buSzPts val="1920"/>
              <a:buFont typeface="Corbel"/>
              <a:buNone/>
            </a:pPr>
            <a:endParaRPr sz="2400" b="0" i="0" u="none" strike="noStrike" cap="none">
              <a:solidFill>
                <a:schemeClr val="dk1"/>
              </a:solidFill>
              <a:latin typeface="Corbel"/>
              <a:ea typeface="Corbel"/>
              <a:cs typeface="Corbel"/>
              <a:sym typeface="Corbel"/>
            </a:endParaRPr>
          </a:p>
        </p:txBody>
      </p:sp>
      <p:pic>
        <p:nvPicPr>
          <p:cNvPr id="204" name="Google Shape;204;p29" descr="http://thesituationist.files.wordpress.com/2008/04/stanford-prison.jpg"/>
          <p:cNvPicPr preferRelativeResize="0"/>
          <p:nvPr/>
        </p:nvPicPr>
        <p:blipFill rotWithShape="1">
          <a:blip r:embed="rId5">
            <a:alphaModFix/>
          </a:blip>
          <a:srcRect/>
          <a:stretch/>
        </p:blipFill>
        <p:spPr>
          <a:xfrm>
            <a:off x="5791200" y="2057400"/>
            <a:ext cx="3352800" cy="3109722"/>
          </a:xfrm>
          <a:prstGeom prst="rect">
            <a:avLst/>
          </a:prstGeom>
          <a:noFill/>
          <a:ln>
            <a:noFill/>
          </a:ln>
        </p:spPr>
      </p:pic>
      <p:pic>
        <p:nvPicPr>
          <p:cNvPr id="205" name="Google Shape;205;p29" descr="http://mycatbirdseat.com/wp-content/uploads/2010/11/Abu-Ghraib-torture.jpg"/>
          <p:cNvPicPr preferRelativeResize="0"/>
          <p:nvPr/>
        </p:nvPicPr>
        <p:blipFill rotWithShape="1">
          <a:blip r:embed="rId6">
            <a:alphaModFix/>
          </a:blip>
          <a:srcRect/>
          <a:stretch/>
        </p:blipFill>
        <p:spPr>
          <a:xfrm>
            <a:off x="5334000" y="4648200"/>
            <a:ext cx="2133600" cy="19202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Behaviors Affecting Attitudes</a:t>
            </a:r>
            <a:endParaRPr sz="4000" b="0" i="0" u="none" strike="noStrike" cap="none">
              <a:solidFill>
                <a:schemeClr val="dk1"/>
              </a:solidFill>
              <a:latin typeface="Corbel"/>
              <a:ea typeface="Corbel"/>
              <a:cs typeface="Corbel"/>
              <a:sym typeface="Corbel"/>
            </a:endParaRPr>
          </a:p>
        </p:txBody>
      </p:sp>
      <p:sp>
        <p:nvSpPr>
          <p:cNvPr id="211" name="Google Shape;211;p30"/>
          <p:cNvSpPr txBox="1">
            <a:spLocks noGrp="1"/>
          </p:cNvSpPr>
          <p:nvPr>
            <p:ph type="body" idx="1"/>
          </p:nvPr>
        </p:nvSpPr>
        <p:spPr>
          <a:xfrm>
            <a:off x="838200" y="1524000"/>
            <a:ext cx="7696200" cy="27432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920"/>
              <a:buFont typeface="Corbel"/>
              <a:buChar char="•"/>
            </a:pPr>
            <a:r>
              <a:rPr lang="en-US" sz="2400" b="1" i="0" u="sng" strike="noStrike" cap="none">
                <a:solidFill>
                  <a:schemeClr val="hlink"/>
                </a:solidFill>
                <a:latin typeface="Corbel"/>
                <a:ea typeface="Corbel"/>
                <a:cs typeface="Corbel"/>
                <a:sym typeface="Corbel"/>
                <a:hlinkClick r:id="rId3"/>
              </a:rPr>
              <a:t>Cognitive dissonance</a:t>
            </a:r>
            <a:r>
              <a:rPr lang="en-US" sz="2400" b="1" i="0" u="none" strike="noStrike" cap="none">
                <a:solidFill>
                  <a:schemeClr val="dk1"/>
                </a:solidFill>
                <a:latin typeface="Corbel"/>
                <a:ea typeface="Corbel"/>
                <a:cs typeface="Corbel"/>
                <a:sym typeface="Corbel"/>
              </a:rPr>
              <a:t> </a:t>
            </a:r>
            <a:r>
              <a:rPr lang="en-US" sz="2400" b="0" i="0" u="none" strike="noStrike" cap="none">
                <a:solidFill>
                  <a:schemeClr val="dk1"/>
                </a:solidFill>
                <a:latin typeface="Corbel"/>
                <a:ea typeface="Corbel"/>
                <a:cs typeface="Corbel"/>
                <a:sym typeface="Corbel"/>
              </a:rPr>
              <a:t>- </a:t>
            </a:r>
            <a:r>
              <a:rPr lang="en-US" sz="2400" b="0" i="1" u="none" strike="noStrike" cap="none">
                <a:solidFill>
                  <a:schemeClr val="dk1"/>
                </a:solidFill>
                <a:latin typeface="Corbel"/>
                <a:ea typeface="Corbel"/>
                <a:cs typeface="Corbel"/>
                <a:sym typeface="Corbel"/>
              </a:rPr>
              <a:t>the feeling of discomfort that results from holding conflicting beliefs; leads to a change in attitude to reduce the dissonance.</a:t>
            </a:r>
            <a:endParaRPr/>
          </a:p>
          <a:p>
            <a:pPr marL="548640" marR="0" lvl="2" indent="-139700" algn="l" rtl="0">
              <a:lnSpc>
                <a:spcPct val="90000"/>
              </a:lnSpc>
              <a:spcBef>
                <a:spcPts val="150"/>
              </a:spcBef>
              <a:spcAft>
                <a:spcPts val="0"/>
              </a:spcAft>
              <a:buClr>
                <a:schemeClr val="dk1"/>
              </a:buClr>
              <a:buSzPts val="1400"/>
              <a:buFont typeface="Corbel"/>
              <a:buChar char="•"/>
            </a:pPr>
            <a:r>
              <a:rPr lang="en-US" sz="1400" b="0" i="0" u="none" strike="noStrike" cap="none">
                <a:solidFill>
                  <a:schemeClr val="dk1"/>
                </a:solidFill>
                <a:latin typeface="Corbel"/>
                <a:ea typeface="Corbel"/>
                <a:cs typeface="Corbel"/>
                <a:sym typeface="Corbel"/>
              </a:rPr>
              <a:t>The more dissonance (tension/discomfort) we feel, the more motivated we are to change attitudes to justify the prevailing attitude or behavior.</a:t>
            </a:r>
            <a:endParaRPr sz="1400"/>
          </a:p>
          <a:p>
            <a:pPr marL="548640" marR="0" lvl="2" indent="-142240" algn="l" rtl="0">
              <a:lnSpc>
                <a:spcPct val="90000"/>
              </a:lnSpc>
              <a:spcBef>
                <a:spcPts val="450"/>
              </a:spcBef>
              <a:spcAft>
                <a:spcPts val="0"/>
              </a:spcAft>
              <a:buClr>
                <a:schemeClr val="dk1"/>
              </a:buClr>
              <a:buSzPts val="1440"/>
              <a:buFont typeface="Corbel"/>
              <a:buChar char="•"/>
            </a:pPr>
            <a:r>
              <a:rPr lang="en-US" sz="1400" b="0" i="0" u="none" strike="noStrike" cap="none">
                <a:solidFill>
                  <a:schemeClr val="dk1"/>
                </a:solidFill>
                <a:latin typeface="Corbel"/>
                <a:ea typeface="Corbel"/>
                <a:cs typeface="Corbel"/>
                <a:sym typeface="Corbel"/>
              </a:rPr>
              <a:t>We want internal consistency.</a:t>
            </a:r>
            <a:r>
              <a:rPr lang="en-US" sz="1800" b="0" i="0" u="none" strike="noStrike" cap="none">
                <a:solidFill>
                  <a:schemeClr val="dk1"/>
                </a:solidFill>
                <a:latin typeface="Corbel"/>
                <a:ea typeface="Corbel"/>
                <a:cs typeface="Corbel"/>
                <a:sym typeface="Corbel"/>
              </a:rPr>
              <a:t> </a:t>
            </a:r>
            <a:endParaRPr sz="1800" b="0" i="0" u="none" strike="noStrike" cap="none">
              <a:solidFill>
                <a:schemeClr val="dk1"/>
              </a:solidFill>
              <a:latin typeface="Corbel"/>
              <a:ea typeface="Corbel"/>
              <a:cs typeface="Corbel"/>
              <a:sym typeface="Corbel"/>
            </a:endParaRPr>
          </a:p>
          <a:p>
            <a:pPr marL="548640" marR="0" lvl="2" indent="-139700" algn="l" rtl="0">
              <a:lnSpc>
                <a:spcPct val="90000"/>
              </a:lnSpc>
              <a:spcBef>
                <a:spcPts val="450"/>
              </a:spcBef>
              <a:spcAft>
                <a:spcPts val="0"/>
              </a:spcAft>
              <a:buClr>
                <a:schemeClr val="dk1"/>
              </a:buClr>
              <a:buSzPts val="1400"/>
              <a:buFont typeface="Corbel"/>
              <a:buChar char="•"/>
            </a:pPr>
            <a:r>
              <a:rPr lang="en-US" sz="1400"/>
              <a:t>more effective to change behavior first, then attitude will follow. </a:t>
            </a:r>
            <a:endParaRPr sz="1400"/>
          </a:p>
        </p:txBody>
      </p:sp>
      <p:grpSp>
        <p:nvGrpSpPr>
          <p:cNvPr id="212" name="Google Shape;212;p30"/>
          <p:cNvGrpSpPr/>
          <p:nvPr/>
        </p:nvGrpSpPr>
        <p:grpSpPr>
          <a:xfrm>
            <a:off x="115477" y="3831899"/>
            <a:ext cx="8913045" cy="2416500"/>
            <a:chOff x="1177" y="201449"/>
            <a:chExt cx="8913045" cy="2416500"/>
          </a:xfrm>
        </p:grpSpPr>
        <p:sp>
          <p:nvSpPr>
            <p:cNvPr id="213" name="Google Shape;213;p30"/>
            <p:cNvSpPr/>
            <p:nvPr/>
          </p:nvSpPr>
          <p:spPr>
            <a:xfrm>
              <a:off x="1177" y="201449"/>
              <a:ext cx="1479595" cy="691200"/>
            </a:xfrm>
            <a:prstGeom prst="roundRect">
              <a:avLst>
                <a:gd name="adj" fmla="val 10000"/>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txBox="1"/>
            <p:nvPr/>
          </p:nvSpPr>
          <p:spPr>
            <a:xfrm>
              <a:off x="1177" y="201449"/>
              <a:ext cx="1479595" cy="460800"/>
            </a:xfrm>
            <a:prstGeom prst="rect">
              <a:avLst/>
            </a:prstGeom>
            <a:noFill/>
            <a:ln>
              <a:noFill/>
            </a:ln>
          </p:spPr>
          <p:txBody>
            <a:bodyPr spcFirstLastPara="1" wrap="square" lIns="113775" tIns="113775" rIns="113775" bIns="60950" anchor="t" anchorCtr="0">
              <a:noAutofit/>
            </a:bodyPr>
            <a:lstStyle/>
            <a:p>
              <a:pPr marL="0" marR="0" lvl="0" indent="0" algn="l" rtl="0">
                <a:lnSpc>
                  <a:spcPct val="90000"/>
                </a:lnSpc>
                <a:spcBef>
                  <a:spcPts val="0"/>
                </a:spcBef>
                <a:spcAft>
                  <a:spcPts val="0"/>
                </a:spcAft>
                <a:buNone/>
              </a:pPr>
              <a:r>
                <a:rPr lang="en-US" sz="1600" b="0" i="0" u="none" strike="noStrike" cap="none">
                  <a:solidFill>
                    <a:schemeClr val="lt1"/>
                  </a:solidFill>
                  <a:latin typeface="Corbel"/>
                  <a:ea typeface="Corbel"/>
                  <a:cs typeface="Corbel"/>
                  <a:sym typeface="Corbel"/>
                </a:rPr>
                <a:t>Behavior</a:t>
              </a:r>
              <a:endParaRPr sz="1600" b="0" i="0" u="none" strike="noStrike" cap="none">
                <a:solidFill>
                  <a:schemeClr val="lt1"/>
                </a:solidFill>
                <a:latin typeface="Corbel"/>
                <a:ea typeface="Corbel"/>
                <a:cs typeface="Corbel"/>
                <a:sym typeface="Corbel"/>
              </a:endParaRPr>
            </a:p>
          </p:txBody>
        </p:sp>
        <p:sp>
          <p:nvSpPr>
            <p:cNvPr id="215" name="Google Shape;215;p30"/>
            <p:cNvSpPr/>
            <p:nvPr/>
          </p:nvSpPr>
          <p:spPr>
            <a:xfrm>
              <a:off x="304227" y="662249"/>
              <a:ext cx="1479595" cy="1955700"/>
            </a:xfrm>
            <a:prstGeom prst="roundRect">
              <a:avLst>
                <a:gd name="adj" fmla="val 10000"/>
              </a:avLst>
            </a:prstGeom>
            <a:solidFill>
              <a:schemeClr val="lt1">
                <a:alpha val="89803"/>
              </a:schemeClr>
            </a:solidFill>
            <a:ln w="19050" cap="flat" cmpd="sng">
              <a:solidFill>
                <a:srgbClr val="EB97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txBox="1"/>
            <p:nvPr/>
          </p:nvSpPr>
          <p:spPr>
            <a:xfrm>
              <a:off x="347563" y="705585"/>
              <a:ext cx="1392923" cy="1869028"/>
            </a:xfrm>
            <a:prstGeom prst="rect">
              <a:avLst/>
            </a:prstGeom>
            <a:noFill/>
            <a:ln>
              <a:noFill/>
            </a:ln>
          </p:spPr>
          <p:txBody>
            <a:bodyPr spcFirstLastPara="1" wrap="square" lIns="113775" tIns="113775"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orbel"/>
                <a:buChar char="•"/>
              </a:pPr>
              <a:r>
                <a:rPr lang="en-US" sz="1600" b="0" i="0" u="none" strike="noStrike" cap="none">
                  <a:solidFill>
                    <a:schemeClr val="dk1"/>
                  </a:solidFill>
                  <a:latin typeface="Corbel"/>
                  <a:ea typeface="Corbel"/>
                  <a:cs typeface="Corbel"/>
                  <a:sym typeface="Corbel"/>
                </a:rPr>
                <a:t>Smoking</a:t>
              </a:r>
              <a:endParaRPr sz="1600" b="0" i="0" u="none" strike="noStrike" cap="none">
                <a:solidFill>
                  <a:schemeClr val="dk1"/>
                </a:solidFill>
                <a:latin typeface="Corbel"/>
                <a:ea typeface="Corbel"/>
                <a:cs typeface="Corbel"/>
                <a:sym typeface="Corbel"/>
              </a:endParaRPr>
            </a:p>
            <a:p>
              <a:pPr marL="171450" marR="0" lvl="1" indent="-69850" algn="l" rtl="0">
                <a:lnSpc>
                  <a:spcPct val="90000"/>
                </a:lnSpc>
                <a:spcBef>
                  <a:spcPts val="240"/>
                </a:spcBef>
                <a:spcAft>
                  <a:spcPts val="0"/>
                </a:spcAft>
                <a:buClr>
                  <a:schemeClr val="dk1"/>
                </a:buClr>
                <a:buSzPts val="1600"/>
                <a:buFont typeface="Corbel"/>
                <a:buNone/>
              </a:pPr>
              <a:endParaRPr sz="1600" b="0" i="0" u="none" strike="noStrike" cap="none">
                <a:solidFill>
                  <a:schemeClr val="dk1"/>
                </a:solidFill>
                <a:latin typeface="Corbel"/>
                <a:ea typeface="Corbel"/>
                <a:cs typeface="Corbel"/>
                <a:sym typeface="Corbel"/>
              </a:endParaRPr>
            </a:p>
            <a:p>
              <a:pPr marL="171450" marR="0" lvl="1" indent="-171450" algn="l" rtl="0">
                <a:lnSpc>
                  <a:spcPct val="90000"/>
                </a:lnSpc>
                <a:spcBef>
                  <a:spcPts val="240"/>
                </a:spcBef>
                <a:spcAft>
                  <a:spcPts val="0"/>
                </a:spcAft>
                <a:buClr>
                  <a:schemeClr val="dk1"/>
                </a:buClr>
                <a:buSzPts val="1600"/>
                <a:buFont typeface="Corbel"/>
                <a:buChar char="•"/>
              </a:pPr>
              <a:r>
                <a:rPr lang="en-US" sz="1600" b="0" i="0" u="none" strike="noStrike" cap="none">
                  <a:solidFill>
                    <a:schemeClr val="dk1"/>
                  </a:solidFill>
                  <a:latin typeface="Corbel"/>
                  <a:ea typeface="Corbel"/>
                  <a:cs typeface="Corbel"/>
                  <a:sym typeface="Corbel"/>
                </a:rPr>
                <a:t>Produces cognitive dissonance </a:t>
              </a:r>
              <a:endParaRPr sz="1600" b="0" i="0" u="none" strike="noStrike" cap="none">
                <a:solidFill>
                  <a:schemeClr val="dk1"/>
                </a:solidFill>
                <a:latin typeface="Corbel"/>
                <a:ea typeface="Corbel"/>
                <a:cs typeface="Corbel"/>
                <a:sym typeface="Corbel"/>
              </a:endParaRPr>
            </a:p>
          </p:txBody>
        </p:sp>
        <p:sp>
          <p:nvSpPr>
            <p:cNvPr id="217" name="Google Shape;217;p30"/>
            <p:cNvSpPr/>
            <p:nvPr/>
          </p:nvSpPr>
          <p:spPr>
            <a:xfrm>
              <a:off x="1705073" y="247661"/>
              <a:ext cx="475518" cy="368376"/>
            </a:xfrm>
            <a:prstGeom prst="rightArrow">
              <a:avLst>
                <a:gd name="adj1" fmla="val 60000"/>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p:cNvSpPr txBox="1"/>
            <p:nvPr/>
          </p:nvSpPr>
          <p:spPr>
            <a:xfrm>
              <a:off x="1705073" y="321336"/>
              <a:ext cx="365005" cy="2210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300" b="0" i="0" u="none" strike="noStrike" cap="none">
                <a:solidFill>
                  <a:schemeClr val="lt1"/>
                </a:solidFill>
                <a:latin typeface="Corbel"/>
                <a:ea typeface="Corbel"/>
                <a:cs typeface="Corbel"/>
                <a:sym typeface="Corbel"/>
              </a:endParaRPr>
            </a:p>
          </p:txBody>
        </p:sp>
        <p:sp>
          <p:nvSpPr>
            <p:cNvPr id="219" name="Google Shape;219;p30"/>
            <p:cNvSpPr/>
            <p:nvPr/>
          </p:nvSpPr>
          <p:spPr>
            <a:xfrm>
              <a:off x="2377977" y="201449"/>
              <a:ext cx="1479595" cy="691200"/>
            </a:xfrm>
            <a:prstGeom prst="roundRect">
              <a:avLst>
                <a:gd name="adj" fmla="val 10000"/>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txBox="1"/>
            <p:nvPr/>
          </p:nvSpPr>
          <p:spPr>
            <a:xfrm>
              <a:off x="2377977" y="201449"/>
              <a:ext cx="1479595" cy="460800"/>
            </a:xfrm>
            <a:prstGeom prst="rect">
              <a:avLst/>
            </a:prstGeom>
            <a:noFill/>
            <a:ln>
              <a:noFill/>
            </a:ln>
          </p:spPr>
          <p:txBody>
            <a:bodyPr spcFirstLastPara="1" wrap="square" lIns="113775" tIns="113775" rIns="113775" bIns="60950" anchor="t" anchorCtr="0">
              <a:noAutofit/>
            </a:bodyPr>
            <a:lstStyle/>
            <a:p>
              <a:pPr marL="0" marR="0" lvl="0" indent="0" algn="l" rtl="0">
                <a:lnSpc>
                  <a:spcPct val="90000"/>
                </a:lnSpc>
                <a:spcBef>
                  <a:spcPts val="0"/>
                </a:spcBef>
                <a:spcAft>
                  <a:spcPts val="0"/>
                </a:spcAft>
                <a:buNone/>
              </a:pPr>
              <a:r>
                <a:rPr lang="en-US" sz="1600" b="0" i="0" u="none" strike="noStrike" cap="none">
                  <a:solidFill>
                    <a:schemeClr val="lt1"/>
                  </a:solidFill>
                  <a:latin typeface="Corbel"/>
                  <a:ea typeface="Corbel"/>
                  <a:cs typeface="Corbel"/>
                  <a:sym typeface="Corbel"/>
                </a:rPr>
                <a:t>Attitude 1</a:t>
              </a:r>
              <a:endParaRPr sz="1600" b="0" i="0" u="none" strike="noStrike" cap="none">
                <a:solidFill>
                  <a:schemeClr val="lt1"/>
                </a:solidFill>
                <a:latin typeface="Corbel"/>
                <a:ea typeface="Corbel"/>
                <a:cs typeface="Corbel"/>
                <a:sym typeface="Corbel"/>
              </a:endParaRPr>
            </a:p>
          </p:txBody>
        </p:sp>
        <p:sp>
          <p:nvSpPr>
            <p:cNvPr id="221" name="Google Shape;221;p30"/>
            <p:cNvSpPr/>
            <p:nvPr/>
          </p:nvSpPr>
          <p:spPr>
            <a:xfrm>
              <a:off x="2681027" y="662249"/>
              <a:ext cx="1479595" cy="1955700"/>
            </a:xfrm>
            <a:prstGeom prst="roundRect">
              <a:avLst>
                <a:gd name="adj" fmla="val 10000"/>
              </a:avLst>
            </a:prstGeom>
            <a:solidFill>
              <a:schemeClr val="lt1">
                <a:alpha val="89803"/>
              </a:schemeClr>
            </a:solidFill>
            <a:ln w="19050" cap="flat" cmpd="sng">
              <a:solidFill>
                <a:srgbClr val="EB97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txBox="1"/>
            <p:nvPr/>
          </p:nvSpPr>
          <p:spPr>
            <a:xfrm>
              <a:off x="2724363" y="705585"/>
              <a:ext cx="1392923" cy="1869028"/>
            </a:xfrm>
            <a:prstGeom prst="rect">
              <a:avLst/>
            </a:prstGeom>
            <a:noFill/>
            <a:ln>
              <a:noFill/>
            </a:ln>
          </p:spPr>
          <p:txBody>
            <a:bodyPr spcFirstLastPara="1" wrap="square" lIns="113775" tIns="113775"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orbel"/>
                <a:buChar char="•"/>
              </a:pPr>
              <a:r>
                <a:rPr lang="en-US" sz="1600" b="0" i="0" u="none" strike="noStrike" cap="none">
                  <a:solidFill>
                    <a:schemeClr val="dk1"/>
                  </a:solidFill>
                  <a:latin typeface="Corbel"/>
                  <a:ea typeface="Corbel"/>
                  <a:cs typeface="Corbel"/>
                  <a:sym typeface="Corbel"/>
                </a:rPr>
                <a:t>Smoking is harmful to my health.</a:t>
              </a:r>
              <a:endParaRPr sz="1600" b="0" i="0" u="none" strike="noStrike" cap="none">
                <a:solidFill>
                  <a:schemeClr val="dk1"/>
                </a:solidFill>
                <a:latin typeface="Corbel"/>
                <a:ea typeface="Corbel"/>
                <a:cs typeface="Corbel"/>
                <a:sym typeface="Corbel"/>
              </a:endParaRPr>
            </a:p>
          </p:txBody>
        </p:sp>
        <p:sp>
          <p:nvSpPr>
            <p:cNvPr id="223" name="Google Shape;223;p30"/>
            <p:cNvSpPr/>
            <p:nvPr/>
          </p:nvSpPr>
          <p:spPr>
            <a:xfrm>
              <a:off x="3966204" y="247661"/>
              <a:ext cx="706858" cy="368376"/>
            </a:xfrm>
            <a:prstGeom prst="lef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txBox="1"/>
            <p:nvPr/>
          </p:nvSpPr>
          <p:spPr>
            <a:xfrm>
              <a:off x="3966204" y="321336"/>
              <a:ext cx="596345" cy="2210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300" b="0" i="0" u="none" strike="noStrike" cap="none">
                <a:solidFill>
                  <a:schemeClr val="lt1"/>
                </a:solidFill>
                <a:latin typeface="Corbel"/>
                <a:ea typeface="Corbel"/>
                <a:cs typeface="Corbel"/>
                <a:sym typeface="Corbel"/>
              </a:endParaRPr>
            </a:p>
          </p:txBody>
        </p:sp>
        <p:sp>
          <p:nvSpPr>
            <p:cNvPr id="225" name="Google Shape;225;p30"/>
            <p:cNvSpPr/>
            <p:nvPr/>
          </p:nvSpPr>
          <p:spPr>
            <a:xfrm>
              <a:off x="4754777" y="201449"/>
              <a:ext cx="1479595" cy="691200"/>
            </a:xfrm>
            <a:prstGeom prst="roundRect">
              <a:avLst>
                <a:gd name="adj" fmla="val 10000"/>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txBox="1"/>
            <p:nvPr/>
          </p:nvSpPr>
          <p:spPr>
            <a:xfrm>
              <a:off x="4754777" y="201449"/>
              <a:ext cx="1479595" cy="460800"/>
            </a:xfrm>
            <a:prstGeom prst="rect">
              <a:avLst/>
            </a:prstGeom>
            <a:noFill/>
            <a:ln>
              <a:noFill/>
            </a:ln>
          </p:spPr>
          <p:txBody>
            <a:bodyPr spcFirstLastPara="1" wrap="square" lIns="113775" tIns="113775" rIns="113775" bIns="60950" anchor="t" anchorCtr="0">
              <a:noAutofit/>
            </a:bodyPr>
            <a:lstStyle/>
            <a:p>
              <a:pPr marL="0" marR="0" lvl="0" indent="0" algn="l" rtl="0">
                <a:lnSpc>
                  <a:spcPct val="90000"/>
                </a:lnSpc>
                <a:spcBef>
                  <a:spcPts val="0"/>
                </a:spcBef>
                <a:spcAft>
                  <a:spcPts val="0"/>
                </a:spcAft>
                <a:buNone/>
              </a:pPr>
              <a:r>
                <a:rPr lang="en-US" sz="1600" b="0" i="0" u="none" strike="noStrike" cap="none">
                  <a:solidFill>
                    <a:schemeClr val="lt1"/>
                  </a:solidFill>
                  <a:latin typeface="Corbel"/>
                  <a:ea typeface="Corbel"/>
                  <a:cs typeface="Corbel"/>
                  <a:sym typeface="Corbel"/>
                </a:rPr>
                <a:t>Attitude 2</a:t>
              </a:r>
              <a:endParaRPr sz="1600" b="0" i="0" u="none" strike="noStrike" cap="none">
                <a:solidFill>
                  <a:schemeClr val="lt1"/>
                </a:solidFill>
                <a:latin typeface="Corbel"/>
                <a:ea typeface="Corbel"/>
                <a:cs typeface="Corbel"/>
                <a:sym typeface="Corbel"/>
              </a:endParaRPr>
            </a:p>
          </p:txBody>
        </p:sp>
        <p:sp>
          <p:nvSpPr>
            <p:cNvPr id="227" name="Google Shape;227;p30"/>
            <p:cNvSpPr/>
            <p:nvPr/>
          </p:nvSpPr>
          <p:spPr>
            <a:xfrm>
              <a:off x="5057827" y="662249"/>
              <a:ext cx="1479595" cy="1955700"/>
            </a:xfrm>
            <a:prstGeom prst="roundRect">
              <a:avLst>
                <a:gd name="adj" fmla="val 10000"/>
              </a:avLst>
            </a:prstGeom>
            <a:solidFill>
              <a:schemeClr val="lt1">
                <a:alpha val="89803"/>
              </a:schemeClr>
            </a:solidFill>
            <a:ln w="19050" cap="flat" cmpd="sng">
              <a:solidFill>
                <a:srgbClr val="EB97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txBox="1"/>
            <p:nvPr/>
          </p:nvSpPr>
          <p:spPr>
            <a:xfrm>
              <a:off x="5101163" y="705585"/>
              <a:ext cx="1392923" cy="1869028"/>
            </a:xfrm>
            <a:prstGeom prst="rect">
              <a:avLst/>
            </a:prstGeom>
            <a:noFill/>
            <a:ln>
              <a:noFill/>
            </a:ln>
          </p:spPr>
          <p:txBody>
            <a:bodyPr spcFirstLastPara="1" wrap="square" lIns="113775" tIns="113775"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orbel"/>
                <a:buChar char="•"/>
              </a:pPr>
              <a:r>
                <a:rPr lang="en-US" sz="1600" b="0" i="0" u="none" strike="noStrike" cap="none">
                  <a:solidFill>
                    <a:schemeClr val="dk1"/>
                  </a:solidFill>
                  <a:latin typeface="Corbel"/>
                  <a:ea typeface="Corbel"/>
                  <a:cs typeface="Corbel"/>
                  <a:sym typeface="Corbel"/>
                </a:rPr>
                <a:t>I enjoy smoking.</a:t>
              </a:r>
              <a:endParaRPr sz="1600" b="0" i="0" u="none" strike="noStrike" cap="none">
                <a:solidFill>
                  <a:schemeClr val="dk1"/>
                </a:solidFill>
                <a:latin typeface="Corbel"/>
                <a:ea typeface="Corbel"/>
                <a:cs typeface="Corbel"/>
                <a:sym typeface="Corbel"/>
              </a:endParaRPr>
            </a:p>
          </p:txBody>
        </p:sp>
        <p:sp>
          <p:nvSpPr>
            <p:cNvPr id="229" name="Google Shape;229;p30"/>
            <p:cNvSpPr/>
            <p:nvPr/>
          </p:nvSpPr>
          <p:spPr>
            <a:xfrm>
              <a:off x="6458674" y="247661"/>
              <a:ext cx="475518" cy="368376"/>
            </a:xfrm>
            <a:prstGeom prst="mathEqual">
              <a:avLst>
                <a:gd name="adj1" fmla="val 23520"/>
                <a:gd name="adj2" fmla="val 1176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txBox="1"/>
            <p:nvPr/>
          </p:nvSpPr>
          <p:spPr>
            <a:xfrm>
              <a:off x="6458674" y="321336"/>
              <a:ext cx="365005" cy="2210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300" b="0" i="0" u="none" strike="noStrike" cap="none">
                <a:solidFill>
                  <a:schemeClr val="lt1"/>
                </a:solidFill>
                <a:latin typeface="Corbel"/>
                <a:ea typeface="Corbel"/>
                <a:cs typeface="Corbel"/>
                <a:sym typeface="Corbel"/>
              </a:endParaRPr>
            </a:p>
          </p:txBody>
        </p:sp>
        <p:sp>
          <p:nvSpPr>
            <p:cNvPr id="231" name="Google Shape;231;p30"/>
            <p:cNvSpPr/>
            <p:nvPr/>
          </p:nvSpPr>
          <p:spPr>
            <a:xfrm>
              <a:off x="7131577" y="201449"/>
              <a:ext cx="1479595" cy="691200"/>
            </a:xfrm>
            <a:prstGeom prst="roundRect">
              <a:avLst>
                <a:gd name="adj" fmla="val 10000"/>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txBox="1"/>
            <p:nvPr/>
          </p:nvSpPr>
          <p:spPr>
            <a:xfrm>
              <a:off x="7131577" y="201449"/>
              <a:ext cx="1479595" cy="460800"/>
            </a:xfrm>
            <a:prstGeom prst="rect">
              <a:avLst/>
            </a:prstGeom>
            <a:noFill/>
            <a:ln>
              <a:noFill/>
            </a:ln>
          </p:spPr>
          <p:txBody>
            <a:bodyPr spcFirstLastPara="1" wrap="square" lIns="113775" tIns="113775" rIns="113775" bIns="60950" anchor="t" anchorCtr="0">
              <a:noAutofit/>
            </a:bodyPr>
            <a:lstStyle/>
            <a:p>
              <a:pPr marL="0" marR="0" lvl="0" indent="0" algn="l" rtl="0">
                <a:lnSpc>
                  <a:spcPct val="90000"/>
                </a:lnSpc>
                <a:spcBef>
                  <a:spcPts val="0"/>
                </a:spcBef>
                <a:spcAft>
                  <a:spcPts val="0"/>
                </a:spcAft>
                <a:buNone/>
              </a:pPr>
              <a:r>
                <a:rPr lang="en-US" sz="1600" b="0" i="0" u="none" strike="noStrike" cap="none">
                  <a:solidFill>
                    <a:schemeClr val="lt1"/>
                  </a:solidFill>
                  <a:latin typeface="Corbel"/>
                  <a:ea typeface="Corbel"/>
                  <a:cs typeface="Corbel"/>
                  <a:sym typeface="Corbel"/>
                </a:rPr>
                <a:t>Resolution</a:t>
              </a:r>
              <a:endParaRPr sz="1600" b="0" i="0" u="none" strike="noStrike" cap="none">
                <a:solidFill>
                  <a:schemeClr val="lt1"/>
                </a:solidFill>
                <a:latin typeface="Corbel"/>
                <a:ea typeface="Corbel"/>
                <a:cs typeface="Corbel"/>
                <a:sym typeface="Corbel"/>
              </a:endParaRPr>
            </a:p>
          </p:txBody>
        </p:sp>
        <p:sp>
          <p:nvSpPr>
            <p:cNvPr id="233" name="Google Shape;233;p30"/>
            <p:cNvSpPr/>
            <p:nvPr/>
          </p:nvSpPr>
          <p:spPr>
            <a:xfrm>
              <a:off x="7434627" y="662249"/>
              <a:ext cx="1479595" cy="1955700"/>
            </a:xfrm>
            <a:prstGeom prst="roundRect">
              <a:avLst>
                <a:gd name="adj" fmla="val 10000"/>
              </a:avLst>
            </a:prstGeom>
            <a:solidFill>
              <a:schemeClr val="lt1">
                <a:alpha val="89803"/>
              </a:schemeClr>
            </a:solidFill>
            <a:ln w="19050" cap="flat" cmpd="sng">
              <a:solidFill>
                <a:srgbClr val="EB97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txBox="1"/>
            <p:nvPr/>
          </p:nvSpPr>
          <p:spPr>
            <a:xfrm>
              <a:off x="7477963" y="705585"/>
              <a:ext cx="1392923" cy="1869028"/>
            </a:xfrm>
            <a:prstGeom prst="rect">
              <a:avLst/>
            </a:prstGeom>
            <a:noFill/>
            <a:ln>
              <a:noFill/>
            </a:ln>
          </p:spPr>
          <p:txBody>
            <a:bodyPr spcFirstLastPara="1" wrap="square" lIns="113775" tIns="113775"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orbel"/>
                <a:buChar char="•"/>
              </a:pPr>
              <a:r>
                <a:rPr lang="en-US" sz="1600" b="0" i="0" u="none" strike="noStrike" cap="none">
                  <a:solidFill>
                    <a:schemeClr val="dk1"/>
                  </a:solidFill>
                  <a:latin typeface="Corbel"/>
                  <a:ea typeface="Corbel"/>
                  <a:cs typeface="Corbel"/>
                  <a:sym typeface="Corbel"/>
                </a:rPr>
                <a:t>Change attitudes.</a:t>
              </a:r>
              <a:endParaRPr sz="1600" b="0" i="0" u="none" strike="noStrike" cap="none">
                <a:solidFill>
                  <a:schemeClr val="dk1"/>
                </a:solidFill>
                <a:latin typeface="Corbel"/>
                <a:ea typeface="Corbel"/>
                <a:cs typeface="Corbel"/>
                <a:sym typeface="Corbel"/>
              </a:endParaRPr>
            </a:p>
            <a:p>
              <a:pPr marL="171450" marR="0" lvl="1" indent="-69850" algn="l" rtl="0">
                <a:lnSpc>
                  <a:spcPct val="90000"/>
                </a:lnSpc>
                <a:spcBef>
                  <a:spcPts val="240"/>
                </a:spcBef>
                <a:spcAft>
                  <a:spcPts val="0"/>
                </a:spcAft>
                <a:buClr>
                  <a:schemeClr val="dk1"/>
                </a:buClr>
                <a:buSzPts val="1600"/>
                <a:buFont typeface="Corbel"/>
                <a:buNone/>
              </a:pPr>
              <a:endParaRPr sz="1600" b="0" i="0" u="none" strike="noStrike" cap="none">
                <a:solidFill>
                  <a:schemeClr val="dk1"/>
                </a:solidFill>
                <a:latin typeface="Corbel"/>
                <a:ea typeface="Corbel"/>
                <a:cs typeface="Corbel"/>
                <a:sym typeface="Corbel"/>
              </a:endParaRPr>
            </a:p>
            <a:p>
              <a:pPr marL="171450" marR="0" lvl="1" indent="-171450" algn="l" rtl="0">
                <a:lnSpc>
                  <a:spcPct val="90000"/>
                </a:lnSpc>
                <a:spcBef>
                  <a:spcPts val="240"/>
                </a:spcBef>
                <a:spcAft>
                  <a:spcPts val="0"/>
                </a:spcAft>
                <a:buClr>
                  <a:schemeClr val="dk1"/>
                </a:buClr>
                <a:buSzPts val="1600"/>
                <a:buFont typeface="Corbel"/>
                <a:buChar char="•"/>
              </a:pPr>
              <a:r>
                <a:rPr lang="en-US" sz="1600" b="0" i="0" u="none" strike="noStrike" cap="none">
                  <a:solidFill>
                    <a:schemeClr val="dk1"/>
                  </a:solidFill>
                  <a:latin typeface="Corbel"/>
                  <a:ea typeface="Corbel"/>
                  <a:cs typeface="Corbel"/>
                  <a:sym typeface="Corbel"/>
                </a:rPr>
                <a:t>“I exercise daily so the effects are lessened.”</a:t>
              </a:r>
              <a:endParaRPr sz="1600" b="0" i="0" u="none" strike="noStrike" cap="none">
                <a:solidFill>
                  <a:schemeClr val="dk1"/>
                </a:solidFill>
                <a:latin typeface="Corbel"/>
                <a:ea typeface="Corbel"/>
                <a:cs typeface="Corbel"/>
                <a:sym typeface="Corbel"/>
              </a:endParaRPr>
            </a:p>
          </p:txBody>
        </p:sp>
      </p:grpSp>
      <p:sp>
        <p:nvSpPr>
          <p:cNvPr id="235" name="Google Shape;235;p30"/>
          <p:cNvSpPr txBox="1"/>
          <p:nvPr/>
        </p:nvSpPr>
        <p:spPr>
          <a:xfrm>
            <a:off x="381000" y="6248400"/>
            <a:ext cx="3886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sng" strike="noStrike" cap="none">
                <a:solidFill>
                  <a:schemeClr val="hlink"/>
                </a:solidFill>
                <a:latin typeface="Corbel"/>
                <a:ea typeface="Corbel"/>
                <a:cs typeface="Corbel"/>
                <a:sym typeface="Corbel"/>
                <a:hlinkClick r:id="rId4"/>
              </a:rPr>
              <a:t>Crash Course – Social Thinking</a:t>
            </a:r>
            <a:endParaRPr sz="1800">
              <a:solidFill>
                <a:schemeClr val="dk1"/>
              </a:solidFill>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829818" y="1173575"/>
            <a:ext cx="7475100" cy="2926200"/>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chemeClr val="dk1"/>
              </a:buClr>
              <a:buFont typeface="Corbel"/>
              <a:buNone/>
            </a:pPr>
            <a:r>
              <a:rPr lang="en-US" sz="6000" b="0" i="0" u="none" strike="noStrike" cap="none">
                <a:solidFill>
                  <a:schemeClr val="dk1"/>
                </a:solidFill>
                <a:latin typeface="Corbel"/>
                <a:ea typeface="Corbel"/>
                <a:cs typeface="Corbel"/>
                <a:sym typeface="Corbel"/>
              </a:rPr>
              <a:t>SOCIAL RELATIONS</a:t>
            </a:r>
            <a:endParaRPr sz="6000" b="0" i="0" u="none" strike="noStrike" cap="none">
              <a:solidFill>
                <a:schemeClr val="dk1"/>
              </a:solidFill>
              <a:latin typeface="Corbel"/>
              <a:ea typeface="Corbel"/>
              <a:cs typeface="Corbel"/>
              <a:sym typeface="Corbel"/>
            </a:endParaRPr>
          </a:p>
        </p:txBody>
      </p:sp>
      <p:sp>
        <p:nvSpPr>
          <p:cNvPr id="241" name="Google Shape;241;p31"/>
          <p:cNvSpPr txBox="1">
            <a:spLocks noGrp="1"/>
          </p:cNvSpPr>
          <p:nvPr>
            <p:ph type="body" idx="1"/>
          </p:nvPr>
        </p:nvSpPr>
        <p:spPr>
          <a:xfrm>
            <a:off x="533400" y="4205288"/>
            <a:ext cx="7772400" cy="18906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dk1"/>
              </a:buClr>
              <a:buFont typeface="Corbel"/>
              <a:buNone/>
            </a:pPr>
            <a:r>
              <a:rPr lang="en-US" sz="1665" b="0" i="0" u="none" strike="noStrike" cap="none">
                <a:solidFill>
                  <a:schemeClr val="dk1"/>
                </a:solidFill>
                <a:latin typeface="Corbel"/>
                <a:ea typeface="Corbel"/>
                <a:cs typeface="Corbel"/>
                <a:sym typeface="Corbel"/>
              </a:rPr>
              <a:t>Prejudice</a:t>
            </a:r>
            <a:endParaRPr/>
          </a:p>
          <a:p>
            <a:pPr marL="0" marR="0" lvl="0" indent="0" algn="ctr" rtl="0">
              <a:lnSpc>
                <a:spcPct val="70000"/>
              </a:lnSpc>
              <a:spcBef>
                <a:spcPts val="1000"/>
              </a:spcBef>
              <a:spcAft>
                <a:spcPts val="0"/>
              </a:spcAft>
              <a:buClr>
                <a:schemeClr val="dk1"/>
              </a:buClr>
              <a:buFont typeface="Corbel"/>
              <a:buNone/>
            </a:pPr>
            <a:r>
              <a:rPr lang="en-US" sz="1665" b="0" i="0" u="none" strike="noStrike" cap="none">
                <a:solidFill>
                  <a:schemeClr val="dk1"/>
                </a:solidFill>
                <a:latin typeface="Corbel"/>
                <a:ea typeface="Corbel"/>
                <a:cs typeface="Corbel"/>
                <a:sym typeface="Corbel"/>
              </a:rPr>
              <a:t>Conflict</a:t>
            </a:r>
            <a:endParaRPr/>
          </a:p>
          <a:p>
            <a:pPr marL="0" marR="0" lvl="0" indent="0" algn="ctr" rtl="0">
              <a:lnSpc>
                <a:spcPct val="70000"/>
              </a:lnSpc>
              <a:spcBef>
                <a:spcPts val="1000"/>
              </a:spcBef>
              <a:spcAft>
                <a:spcPts val="0"/>
              </a:spcAft>
              <a:buClr>
                <a:schemeClr val="dk1"/>
              </a:buClr>
              <a:buFont typeface="Corbel"/>
              <a:buNone/>
            </a:pPr>
            <a:r>
              <a:rPr lang="en-US" sz="1665" b="0" i="0" u="none" strike="noStrike" cap="none">
                <a:solidFill>
                  <a:schemeClr val="dk1"/>
                </a:solidFill>
                <a:latin typeface="Corbel"/>
                <a:ea typeface="Corbel"/>
                <a:cs typeface="Corbel"/>
                <a:sym typeface="Corbel"/>
              </a:rPr>
              <a:t>Peacemaking</a:t>
            </a:r>
            <a:endParaRPr sz="1665" b="0" i="0" u="none" strike="noStrike" cap="none">
              <a:solidFill>
                <a:schemeClr val="dk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Social Psychology</a:t>
            </a:r>
            <a:endParaRPr sz="4000" b="0" i="0" u="none" strike="noStrike" cap="none">
              <a:solidFill>
                <a:schemeClr val="dk1"/>
              </a:solidFill>
              <a:latin typeface="Corbel"/>
              <a:ea typeface="Corbel"/>
              <a:cs typeface="Corbel"/>
              <a:sym typeface="Corbel"/>
            </a:endParaRPr>
          </a:p>
        </p:txBody>
      </p:sp>
      <p:sp>
        <p:nvSpPr>
          <p:cNvPr id="99" name="Google Shape;99;p14"/>
          <p:cNvSpPr txBox="1">
            <a:spLocks noGrp="1"/>
          </p:cNvSpPr>
          <p:nvPr>
            <p:ph type="body" idx="1"/>
          </p:nvPr>
        </p:nvSpPr>
        <p:spPr>
          <a:xfrm>
            <a:off x="857251" y="2057400"/>
            <a:ext cx="7404653" cy="40386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1" u="none" strike="noStrike" cap="none">
                <a:solidFill>
                  <a:schemeClr val="dk1"/>
                </a:solidFill>
                <a:latin typeface="Corbel"/>
                <a:ea typeface="Corbel"/>
                <a:cs typeface="Corbel"/>
                <a:sym typeface="Corbel"/>
              </a:rPr>
              <a:t>The study of how we think about, influence, and relate to one another.</a:t>
            </a:r>
            <a:endParaRPr/>
          </a:p>
          <a:p>
            <a:pPr marL="171450" marR="0" lvl="0" indent="-44450" algn="l" rtl="0">
              <a:lnSpc>
                <a:spcPct val="90000"/>
              </a:lnSpc>
              <a:spcBef>
                <a:spcPts val="1000"/>
              </a:spcBef>
              <a:spcAft>
                <a:spcPts val="0"/>
              </a:spcAft>
              <a:buClr>
                <a:schemeClr val="dk1"/>
              </a:buClr>
              <a:buSzPts val="1600"/>
              <a:buFont typeface="Corbel"/>
              <a:buNone/>
            </a:pPr>
            <a:endParaRPr sz="2000" b="1"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3 Themes</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Social thinking - how we think about others.</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Social influence - how we are influenced by others.</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Social relations - how we relate to and interact with others.</a:t>
            </a:r>
            <a:endParaRPr sz="1800" b="0" i="0" u="none" strike="noStrike" cap="none">
              <a:solidFill>
                <a:schemeClr val="dk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Prejudice</a:t>
            </a:r>
            <a:endParaRPr sz="4000" b="0" i="0" u="none" strike="noStrike" cap="none">
              <a:solidFill>
                <a:schemeClr val="dk1"/>
              </a:solidFill>
              <a:latin typeface="Corbel"/>
              <a:ea typeface="Corbel"/>
              <a:cs typeface="Corbel"/>
              <a:sym typeface="Corbel"/>
            </a:endParaRPr>
          </a:p>
        </p:txBody>
      </p:sp>
      <p:sp>
        <p:nvSpPr>
          <p:cNvPr id="248" name="Google Shape;248;p32"/>
          <p:cNvSpPr txBox="1">
            <a:spLocks noGrp="1"/>
          </p:cNvSpPr>
          <p:nvPr>
            <p:ph type="body" idx="1"/>
          </p:nvPr>
        </p:nvSpPr>
        <p:spPr>
          <a:xfrm>
            <a:off x="857251" y="2057400"/>
            <a:ext cx="7404600" cy="40386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1" u="none" strike="noStrike" cap="none">
                <a:solidFill>
                  <a:schemeClr val="dk1"/>
                </a:solidFill>
                <a:latin typeface="Corbel"/>
                <a:ea typeface="Corbel"/>
                <a:cs typeface="Corbel"/>
                <a:sym typeface="Corbel"/>
              </a:rPr>
              <a:t>A negative, unjustifiable attitude toward a group and its members. </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Stereotyped beliefs</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Negative feelings/emotions</a:t>
            </a:r>
            <a:endParaRPr/>
          </a:p>
          <a:p>
            <a:pPr marL="342900" marR="0" lvl="1" indent="-139700" algn="l" rtl="0">
              <a:lnSpc>
                <a:spcPct val="90000"/>
              </a:lnSpc>
              <a:spcBef>
                <a:spcPts val="450"/>
              </a:spcBef>
              <a:spcAft>
                <a:spcPts val="0"/>
              </a:spcAft>
              <a:buClr>
                <a:schemeClr val="dk1"/>
              </a:buClr>
              <a:buSzPts val="1440"/>
              <a:buFont typeface="Corbel"/>
              <a:buChar char="•"/>
            </a:pPr>
            <a:r>
              <a:rPr lang="en-US"/>
              <a:t>Leads to </a:t>
            </a:r>
            <a:r>
              <a:rPr lang="en-US" sz="1800" b="0" i="0" u="none" strike="noStrike" cap="none">
                <a:solidFill>
                  <a:schemeClr val="dk1"/>
                </a:solidFill>
                <a:latin typeface="Corbel"/>
                <a:ea typeface="Corbel"/>
                <a:cs typeface="Corbel"/>
                <a:sym typeface="Corbel"/>
              </a:rPr>
              <a:t>Discriminatory actions</a:t>
            </a:r>
            <a:endParaRPr/>
          </a:p>
          <a:p>
            <a:pPr marL="171450" marR="0" lvl="0" indent="-44450" algn="l" rtl="0">
              <a:lnSpc>
                <a:spcPct val="90000"/>
              </a:lnSpc>
              <a:spcBef>
                <a:spcPts val="1300"/>
              </a:spcBef>
              <a:spcAft>
                <a:spcPts val="0"/>
              </a:spcAft>
              <a:buClr>
                <a:schemeClr val="dk1"/>
              </a:buClr>
              <a:buSzPts val="1600"/>
              <a:buFont typeface="Corbel"/>
              <a:buNone/>
            </a:pPr>
            <a:endParaRPr sz="200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Prejudices = schemas for perceiving and reacting to events and people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533400" y="533400"/>
            <a:ext cx="84582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3600" b="0" i="0" u="none" strike="noStrike" cap="none">
                <a:solidFill>
                  <a:schemeClr val="dk1"/>
                </a:solidFill>
                <a:latin typeface="Corbel"/>
                <a:ea typeface="Corbel"/>
                <a:cs typeface="Corbel"/>
                <a:sym typeface="Corbel"/>
              </a:rPr>
              <a:t>Prejudice, Racial Profiling, and Attribution Theory</a:t>
            </a:r>
            <a:endParaRPr sz="3600" b="0" i="0" u="none" strike="noStrike" cap="none">
              <a:solidFill>
                <a:schemeClr val="dk1"/>
              </a:solidFill>
              <a:latin typeface="Corbel"/>
              <a:ea typeface="Corbel"/>
              <a:cs typeface="Corbel"/>
              <a:sym typeface="Corbel"/>
            </a:endParaRPr>
          </a:p>
        </p:txBody>
      </p:sp>
      <p:sp>
        <p:nvSpPr>
          <p:cNvPr id="254" name="Google Shape;254;p33"/>
          <p:cNvSpPr txBox="1">
            <a:spLocks noGrp="1"/>
          </p:cNvSpPr>
          <p:nvPr>
            <p:ph type="body" idx="1"/>
          </p:nvPr>
        </p:nvSpPr>
        <p:spPr>
          <a:xfrm>
            <a:off x="457200" y="1524000"/>
            <a:ext cx="8610600" cy="11034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After Hurricane Katrina, residents began to search for food and supplies in abandoned stores and houses. The media attributed these actions to different reasons based on race and prejudices.</a:t>
            </a:r>
            <a:endParaRPr sz="2000" b="0" i="0" u="none" strike="noStrike" cap="none">
              <a:solidFill>
                <a:schemeClr val="dk1"/>
              </a:solidFill>
              <a:latin typeface="Corbel"/>
              <a:ea typeface="Corbel"/>
              <a:cs typeface="Corbel"/>
              <a:sym typeface="Corbel"/>
            </a:endParaRPr>
          </a:p>
        </p:txBody>
      </p:sp>
      <p:pic>
        <p:nvPicPr>
          <p:cNvPr id="255" name="Google Shape;255;p33" descr="http://www.racismreview.com/blog/wp-content/uploads/2010/08/finding-looting.jpg"/>
          <p:cNvPicPr preferRelativeResize="0"/>
          <p:nvPr/>
        </p:nvPicPr>
        <p:blipFill rotWithShape="1">
          <a:blip r:embed="rId3">
            <a:alphaModFix/>
          </a:blip>
          <a:srcRect/>
          <a:stretch/>
        </p:blipFill>
        <p:spPr>
          <a:xfrm>
            <a:off x="0" y="2438400"/>
            <a:ext cx="5453100" cy="4191000"/>
          </a:xfrm>
          <a:prstGeom prst="rect">
            <a:avLst/>
          </a:prstGeom>
          <a:noFill/>
          <a:ln>
            <a:noFill/>
          </a:ln>
        </p:spPr>
      </p:pic>
      <p:sp>
        <p:nvSpPr>
          <p:cNvPr id="256" name="Google Shape;256;p33"/>
          <p:cNvSpPr txBox="1"/>
          <p:nvPr/>
        </p:nvSpPr>
        <p:spPr>
          <a:xfrm>
            <a:off x="5410200" y="2590800"/>
            <a:ext cx="3505200" cy="4038600"/>
          </a:xfrm>
          <a:prstGeom prst="rect">
            <a:avLst/>
          </a:prstGeom>
          <a:noFill/>
          <a:ln>
            <a:noFill/>
          </a:ln>
        </p:spPr>
        <p:txBody>
          <a:bodyPr spcFirstLastPara="1" wrap="square" lIns="91425" tIns="45700" rIns="91425" bIns="45700" anchor="t" anchorCtr="0">
            <a:noAutofit/>
          </a:bodyPr>
          <a:lstStyle/>
          <a:p>
            <a:pPr marL="365760" marR="0" lvl="0" indent="-250825" algn="l" rtl="0">
              <a:lnSpc>
                <a:spcPct val="90000"/>
              </a:lnSpc>
              <a:spcBef>
                <a:spcPts val="0"/>
              </a:spcBef>
              <a:spcAft>
                <a:spcPts val="0"/>
              </a:spcAft>
              <a:buClr>
                <a:schemeClr val="dk1"/>
              </a:buClr>
              <a:buSzPts val="2590"/>
              <a:buFont typeface="Corbel"/>
              <a:buChar char="•"/>
            </a:pPr>
            <a:r>
              <a:rPr lang="en-US" sz="2590">
                <a:solidFill>
                  <a:schemeClr val="dk1"/>
                </a:solidFill>
                <a:latin typeface="Corbel"/>
                <a:ea typeface="Corbel"/>
                <a:cs typeface="Corbel"/>
                <a:sym typeface="Corbel"/>
              </a:rPr>
              <a:t>Black Americans – “looting,” attributed to racial stereotypes that were believed inherent </a:t>
            </a:r>
            <a:endParaRPr/>
          </a:p>
          <a:p>
            <a:pPr marL="0" marR="0" lvl="0" indent="0" algn="l" rtl="0">
              <a:lnSpc>
                <a:spcPct val="90000"/>
              </a:lnSpc>
              <a:spcBef>
                <a:spcPts val="300"/>
              </a:spcBef>
              <a:spcAft>
                <a:spcPts val="0"/>
              </a:spcAft>
              <a:buNone/>
            </a:pPr>
            <a:endParaRPr sz="2590">
              <a:solidFill>
                <a:schemeClr val="dk1"/>
              </a:solidFill>
              <a:latin typeface="Corbel"/>
              <a:ea typeface="Corbel"/>
              <a:cs typeface="Corbel"/>
              <a:sym typeface="Corbel"/>
            </a:endParaRPr>
          </a:p>
          <a:p>
            <a:pPr marL="365760" marR="0" lvl="0" indent="-250825" algn="l" rtl="0">
              <a:lnSpc>
                <a:spcPct val="90000"/>
              </a:lnSpc>
              <a:spcBef>
                <a:spcPts val="300"/>
              </a:spcBef>
              <a:spcAft>
                <a:spcPts val="0"/>
              </a:spcAft>
              <a:buClr>
                <a:schemeClr val="dk1"/>
              </a:buClr>
              <a:buSzPts val="2590"/>
              <a:buFont typeface="Corbel"/>
              <a:buChar char="•"/>
            </a:pPr>
            <a:r>
              <a:rPr lang="en-US" sz="2590" b="0" i="0" u="none" strike="noStrike" cap="none">
                <a:solidFill>
                  <a:schemeClr val="dk1"/>
                </a:solidFill>
                <a:latin typeface="Corbel"/>
                <a:ea typeface="Corbel"/>
                <a:cs typeface="Corbel"/>
                <a:sym typeface="Corbel"/>
              </a:rPr>
              <a:t>White Americans – “finding,” attributed to situational circumstances</a:t>
            </a:r>
            <a:endParaRPr sz="2590" b="0" i="0" u="none" strike="noStrike" cap="none">
              <a:solidFill>
                <a:schemeClr val="dk1"/>
              </a:solidFill>
              <a:latin typeface="Corbel"/>
              <a:ea typeface="Corbel"/>
              <a:cs typeface="Corbel"/>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Causes of Prejudice</a:t>
            </a:r>
            <a:endParaRPr sz="4000" b="0" i="0" u="none" strike="noStrike" cap="none">
              <a:solidFill>
                <a:schemeClr val="dk1"/>
              </a:solidFill>
              <a:latin typeface="Corbel"/>
              <a:ea typeface="Corbel"/>
              <a:cs typeface="Corbel"/>
              <a:sym typeface="Corbel"/>
            </a:endParaRPr>
          </a:p>
        </p:txBody>
      </p:sp>
      <p:sp>
        <p:nvSpPr>
          <p:cNvPr id="262" name="Google Shape;262;p34"/>
          <p:cNvSpPr txBox="1">
            <a:spLocks noGrp="1"/>
          </p:cNvSpPr>
          <p:nvPr>
            <p:ph type="body" idx="1"/>
          </p:nvPr>
        </p:nvSpPr>
        <p:spPr>
          <a:xfrm>
            <a:off x="228600" y="2249424"/>
            <a:ext cx="3886200" cy="43251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2080"/>
              <a:buFont typeface="Corbel"/>
              <a:buChar char="•"/>
            </a:pPr>
            <a:r>
              <a:rPr lang="en-US" sz="2600" b="0" i="0" u="none" strike="noStrike" cap="none">
                <a:solidFill>
                  <a:schemeClr val="dk1"/>
                </a:solidFill>
                <a:latin typeface="Corbel"/>
                <a:ea typeface="Corbel"/>
                <a:cs typeface="Corbel"/>
                <a:sym typeface="Corbel"/>
              </a:rPr>
              <a:t>Social Inequalities</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Have vs. have-nots </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Haves rationalize their position above the have nots </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Ex: Segregationists in CRM</a:t>
            </a:r>
            <a:endParaRPr/>
          </a:p>
        </p:txBody>
      </p:sp>
      <p:pic>
        <p:nvPicPr>
          <p:cNvPr id="263" name="Google Shape;263;p34" descr="Image of Anti-Integration Protest"/>
          <p:cNvPicPr preferRelativeResize="0"/>
          <p:nvPr/>
        </p:nvPicPr>
        <p:blipFill rotWithShape="1">
          <a:blip r:embed="rId3">
            <a:alphaModFix/>
          </a:blip>
          <a:srcRect/>
          <a:stretch/>
        </p:blipFill>
        <p:spPr>
          <a:xfrm>
            <a:off x="3860180" y="2209800"/>
            <a:ext cx="5055300" cy="3352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Causes of Prejudice</a:t>
            </a:r>
            <a:endParaRPr sz="4000" b="0" i="0" u="none" strike="noStrike" cap="none">
              <a:solidFill>
                <a:schemeClr val="dk1"/>
              </a:solidFill>
              <a:latin typeface="Corbel"/>
              <a:ea typeface="Corbel"/>
              <a:cs typeface="Corbel"/>
              <a:sym typeface="Corbel"/>
            </a:endParaRPr>
          </a:p>
        </p:txBody>
      </p:sp>
      <p:sp>
        <p:nvSpPr>
          <p:cNvPr id="269" name="Google Shape;269;p35"/>
          <p:cNvSpPr txBox="1">
            <a:spLocks noGrp="1"/>
          </p:cNvSpPr>
          <p:nvPr>
            <p:ph type="body" idx="1"/>
          </p:nvPr>
        </p:nvSpPr>
        <p:spPr>
          <a:xfrm>
            <a:off x="762000" y="1807464"/>
            <a:ext cx="7848600" cy="45171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920"/>
              <a:buFont typeface="Corbel"/>
              <a:buChar char="•"/>
            </a:pPr>
            <a:r>
              <a:rPr lang="en-US" sz="2400" b="0" i="0" u="none" strike="noStrike" cap="none">
                <a:solidFill>
                  <a:schemeClr val="dk1"/>
                </a:solidFill>
                <a:latin typeface="Corbel"/>
                <a:ea typeface="Corbel"/>
                <a:cs typeface="Corbel"/>
                <a:sym typeface="Corbel"/>
              </a:rPr>
              <a:t>US vs THEM </a:t>
            </a:r>
            <a:endParaRPr sz="2400" b="1" i="0" u="none" strike="noStrike" cap="none">
              <a:solidFill>
                <a:schemeClr val="dk1"/>
              </a:solidFill>
              <a:latin typeface="Corbel"/>
              <a:ea typeface="Corbel"/>
              <a:cs typeface="Corbel"/>
              <a:sym typeface="Corbel"/>
            </a:endParaRPr>
          </a:p>
          <a:p>
            <a:pPr marL="342900" marR="0" lvl="1" indent="-139700" algn="l" rtl="0">
              <a:lnSpc>
                <a:spcPct val="90000"/>
              </a:lnSpc>
              <a:spcBef>
                <a:spcPts val="150"/>
              </a:spcBef>
              <a:spcAft>
                <a:spcPts val="0"/>
              </a:spcAft>
              <a:buClr>
                <a:schemeClr val="dk1"/>
              </a:buClr>
              <a:buSzPts val="1440"/>
              <a:buFont typeface="Corbel"/>
              <a:buChar char="•"/>
            </a:pPr>
            <a:r>
              <a:rPr lang="en-US" sz="1800" b="1" i="0" u="none" strike="noStrike" cap="none">
                <a:solidFill>
                  <a:schemeClr val="dk1"/>
                </a:solidFill>
                <a:latin typeface="Corbel"/>
                <a:ea typeface="Corbel"/>
                <a:cs typeface="Corbel"/>
                <a:sym typeface="Corbel"/>
              </a:rPr>
              <a:t>Ingroup</a:t>
            </a:r>
            <a:r>
              <a:rPr lang="en-US" sz="1800" b="0" i="0" u="none" strike="noStrike" cap="none">
                <a:solidFill>
                  <a:schemeClr val="dk1"/>
                </a:solidFill>
                <a:latin typeface="Corbel"/>
                <a:ea typeface="Corbel"/>
                <a:cs typeface="Corbel"/>
                <a:sym typeface="Corbel"/>
              </a:rPr>
              <a:t> – “us” – people with whom one shares a common identity</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1" i="0" u="none" strike="noStrike" cap="none">
                <a:solidFill>
                  <a:schemeClr val="dk1"/>
                </a:solidFill>
                <a:latin typeface="Corbel"/>
                <a:ea typeface="Corbel"/>
                <a:cs typeface="Corbel"/>
                <a:sym typeface="Corbel"/>
              </a:rPr>
              <a:t>Outgroup </a:t>
            </a:r>
            <a:r>
              <a:rPr lang="en-US" sz="1800" b="0" i="0" u="none" strike="noStrike" cap="none">
                <a:solidFill>
                  <a:schemeClr val="dk1"/>
                </a:solidFill>
                <a:latin typeface="Corbel"/>
                <a:ea typeface="Corbel"/>
                <a:cs typeface="Corbel"/>
                <a:sym typeface="Corbel"/>
              </a:rPr>
              <a:t>– “them” – those perceived as different/not like you and your group</a:t>
            </a:r>
            <a:endParaRPr/>
          </a:p>
          <a:p>
            <a:pPr marL="342900" marR="0" lvl="1" indent="-48259" algn="l" rtl="0">
              <a:lnSpc>
                <a:spcPct val="90000"/>
              </a:lnSpc>
              <a:spcBef>
                <a:spcPts val="450"/>
              </a:spcBef>
              <a:spcAft>
                <a:spcPts val="0"/>
              </a:spcAft>
              <a:buClr>
                <a:schemeClr val="dk1"/>
              </a:buClr>
              <a:buSzPts val="1440"/>
              <a:buFont typeface="Corbel"/>
              <a:buNone/>
            </a:pPr>
            <a:endParaRPr sz="1800" b="1" i="0" u="none" strike="noStrike" cap="none">
              <a:solidFill>
                <a:schemeClr val="dk1"/>
              </a:solidFill>
              <a:latin typeface="Corbel"/>
              <a:ea typeface="Corbel"/>
              <a:cs typeface="Corbel"/>
              <a:sym typeface="Corbel"/>
            </a:endParaRPr>
          </a:p>
          <a:p>
            <a:pPr marL="171450" marR="0" lvl="0" indent="-146050" algn="l" rtl="0">
              <a:lnSpc>
                <a:spcPct val="90000"/>
              </a:lnSpc>
              <a:spcBef>
                <a:spcPts val="1300"/>
              </a:spcBef>
              <a:spcAft>
                <a:spcPts val="0"/>
              </a:spcAft>
              <a:buClr>
                <a:schemeClr val="dk1"/>
              </a:buClr>
              <a:buSzPts val="1920"/>
              <a:buFont typeface="Corbel"/>
              <a:buChar char="•"/>
            </a:pPr>
            <a:r>
              <a:rPr lang="en-US" sz="2400" b="1" i="0" u="none" strike="noStrike" cap="none">
                <a:solidFill>
                  <a:schemeClr val="dk1"/>
                </a:solidFill>
                <a:latin typeface="Corbel"/>
                <a:ea typeface="Corbel"/>
                <a:cs typeface="Corbel"/>
                <a:sym typeface="Corbel"/>
              </a:rPr>
              <a:t>Ingroup bias </a:t>
            </a:r>
            <a:r>
              <a:rPr lang="en-US" sz="2400" b="0" i="0" u="none" strike="noStrike" cap="none">
                <a:solidFill>
                  <a:schemeClr val="dk1"/>
                </a:solidFill>
                <a:latin typeface="Corbel"/>
                <a:ea typeface="Corbel"/>
                <a:cs typeface="Corbel"/>
                <a:sym typeface="Corbel"/>
              </a:rPr>
              <a:t>– the tendency to favor one’s own group</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1" u="none" strike="noStrike" cap="none">
                <a:solidFill>
                  <a:schemeClr val="dk1"/>
                </a:solidFill>
                <a:latin typeface="Corbel"/>
                <a:ea typeface="Corbel"/>
                <a:cs typeface="Corbel"/>
                <a:sym typeface="Corbel"/>
              </a:rPr>
              <a:t>Ex: </a:t>
            </a:r>
            <a:r>
              <a:rPr lang="en-US" sz="1800" b="0" i="1" u="sng" strike="noStrike" cap="none">
                <a:solidFill>
                  <a:schemeClr val="hlink"/>
                </a:solidFill>
                <a:latin typeface="Corbel"/>
                <a:ea typeface="Corbel"/>
                <a:cs typeface="Corbel"/>
                <a:sym typeface="Corbel"/>
                <a:hlinkClick r:id="rId3"/>
              </a:rPr>
              <a:t>cliques in HS</a:t>
            </a:r>
            <a:r>
              <a:rPr lang="en-US" sz="1800" b="0" i="1" u="none" strike="noStrike" cap="none">
                <a:solidFill>
                  <a:schemeClr val="dk1"/>
                </a:solidFill>
                <a:latin typeface="Corbel"/>
                <a:ea typeface="Corbel"/>
                <a:cs typeface="Corbel"/>
                <a:sym typeface="Corbel"/>
              </a:rPr>
              <a:t>, nations at war, </a:t>
            </a:r>
            <a:r>
              <a:rPr lang="en-US" sz="1800" b="0" i="1" strike="noStrike" cap="none">
                <a:latin typeface="Corbel"/>
                <a:ea typeface="Corbel"/>
                <a:cs typeface="Corbel"/>
                <a:sym typeface="Corbel"/>
              </a:rPr>
              <a:t>sports fans </a:t>
            </a:r>
            <a:endParaRPr i="1"/>
          </a:p>
          <a:p>
            <a:pPr marL="342900" marR="0" lvl="1" indent="-48259" algn="l" rtl="0">
              <a:lnSpc>
                <a:spcPct val="90000"/>
              </a:lnSpc>
              <a:spcBef>
                <a:spcPts val="450"/>
              </a:spcBef>
              <a:spcAft>
                <a:spcPts val="0"/>
              </a:spcAft>
              <a:buClr>
                <a:schemeClr val="dk1"/>
              </a:buClr>
              <a:buSzPts val="1440"/>
              <a:buFont typeface="Corbel"/>
              <a:buNone/>
            </a:pPr>
            <a:endParaRPr sz="1800" b="0" i="1" u="none" strike="noStrike" cap="none">
              <a:solidFill>
                <a:schemeClr val="dk1"/>
              </a:solidFill>
              <a:latin typeface="Corbel"/>
              <a:ea typeface="Corbel"/>
              <a:cs typeface="Corbel"/>
              <a:sym typeface="Corbel"/>
            </a:endParaRPr>
          </a:p>
          <a:p>
            <a:pPr marL="171450" marR="0" lvl="0" indent="-146050" algn="l" rtl="0">
              <a:lnSpc>
                <a:spcPct val="90000"/>
              </a:lnSpc>
              <a:spcBef>
                <a:spcPts val="1300"/>
              </a:spcBef>
              <a:spcAft>
                <a:spcPts val="0"/>
              </a:spcAft>
              <a:buClr>
                <a:schemeClr val="dk1"/>
              </a:buClr>
              <a:buSzPts val="1920"/>
              <a:buFont typeface="Corbel"/>
              <a:buChar char="•"/>
            </a:pPr>
            <a:r>
              <a:rPr lang="en-US" sz="2400" b="0" i="0" u="none" strike="noStrike" cap="none">
                <a:solidFill>
                  <a:schemeClr val="dk1"/>
                </a:solidFill>
                <a:latin typeface="Corbel"/>
                <a:ea typeface="Corbel"/>
                <a:cs typeface="Corbel"/>
                <a:sym typeface="Corbel"/>
              </a:rPr>
              <a:t>Distinctions can be made arbitrarily and still have power.</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1" u="sng" strike="noStrike" cap="none">
                <a:solidFill>
                  <a:schemeClr val="hlink"/>
                </a:solidFill>
                <a:latin typeface="Corbel"/>
                <a:ea typeface="Corbel"/>
                <a:cs typeface="Corbel"/>
                <a:sym typeface="Corbel"/>
                <a:hlinkClick r:id="rId4"/>
              </a:rPr>
              <a:t>Blue vs. Brown Eyes </a:t>
            </a:r>
            <a:r>
              <a:rPr lang="en-US" sz="1800" b="0" i="1" u="none" strike="noStrike" cap="none">
                <a:solidFill>
                  <a:schemeClr val="dk1"/>
                </a:solidFill>
                <a:latin typeface="Corbel"/>
                <a:ea typeface="Corbel"/>
                <a:cs typeface="Corbel"/>
                <a:sym typeface="Corbel"/>
              </a:rPr>
              <a:t>experiment in the 1960s.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6" descr="https://figures.boundless.com/4170/large/b6-5364-466a-873a-db746927b891.jpeg"/>
          <p:cNvPicPr preferRelativeResize="0"/>
          <p:nvPr/>
        </p:nvPicPr>
        <p:blipFill rotWithShape="1">
          <a:blip r:embed="rId3">
            <a:alphaModFix/>
          </a:blip>
          <a:srcRect/>
          <a:stretch/>
        </p:blipFill>
        <p:spPr>
          <a:xfrm>
            <a:off x="5181600" y="1905000"/>
            <a:ext cx="3655800" cy="4072500"/>
          </a:xfrm>
          <a:prstGeom prst="rect">
            <a:avLst/>
          </a:prstGeom>
          <a:noFill/>
          <a:ln>
            <a:noFill/>
          </a:ln>
        </p:spPr>
      </p:pic>
      <p:sp>
        <p:nvSpPr>
          <p:cNvPr id="275" name="Google Shape;275;p36"/>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Causes of Prejudice</a:t>
            </a:r>
            <a:endParaRPr sz="4000" b="0" i="0" u="none" strike="noStrike" cap="none">
              <a:solidFill>
                <a:schemeClr val="dk1"/>
              </a:solidFill>
              <a:latin typeface="Corbel"/>
              <a:ea typeface="Corbel"/>
              <a:cs typeface="Corbel"/>
              <a:sym typeface="Corbel"/>
            </a:endParaRPr>
          </a:p>
        </p:txBody>
      </p:sp>
      <p:sp>
        <p:nvSpPr>
          <p:cNvPr id="276" name="Google Shape;276;p36"/>
          <p:cNvSpPr txBox="1">
            <a:spLocks noGrp="1"/>
          </p:cNvSpPr>
          <p:nvPr>
            <p:ph type="body" idx="1"/>
          </p:nvPr>
        </p:nvSpPr>
        <p:spPr>
          <a:xfrm>
            <a:off x="609600" y="1715499"/>
            <a:ext cx="4708500" cy="47052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920"/>
              <a:buFont typeface="Corbel"/>
              <a:buChar char="•"/>
            </a:pPr>
            <a:r>
              <a:rPr lang="en-US" sz="2400" b="1" i="0" u="none" strike="noStrike" cap="none">
                <a:solidFill>
                  <a:schemeClr val="dk1"/>
                </a:solidFill>
                <a:latin typeface="Corbel"/>
                <a:ea typeface="Corbel"/>
                <a:cs typeface="Corbel"/>
                <a:sym typeface="Corbel"/>
              </a:rPr>
              <a:t>Scapegoating</a:t>
            </a:r>
            <a:endParaRPr sz="2400" b="1" i="1" u="none" strike="noStrike" cap="none">
              <a:solidFill>
                <a:schemeClr val="dk1"/>
              </a:solidFill>
              <a:latin typeface="Corbel"/>
              <a:ea typeface="Corbel"/>
              <a:cs typeface="Corbel"/>
              <a:sym typeface="Corbel"/>
            </a:endParaRPr>
          </a:p>
          <a:p>
            <a:pPr marL="342900" marR="0" lvl="1" indent="-175259" algn="l" rtl="0">
              <a:lnSpc>
                <a:spcPct val="90000"/>
              </a:lnSpc>
              <a:spcBef>
                <a:spcPts val="150"/>
              </a:spcBef>
              <a:spcAft>
                <a:spcPts val="0"/>
              </a:spcAft>
              <a:buClr>
                <a:schemeClr val="dk1"/>
              </a:buClr>
              <a:buSzPts val="2000"/>
              <a:buFont typeface="Corbel"/>
              <a:buChar char="•"/>
            </a:pPr>
            <a:r>
              <a:rPr lang="en-US" sz="2000" b="0" i="1" u="none" strike="noStrike" cap="none">
                <a:solidFill>
                  <a:schemeClr val="dk1"/>
                </a:solidFill>
                <a:latin typeface="Corbel"/>
                <a:ea typeface="Corbel"/>
                <a:cs typeface="Corbel"/>
                <a:sym typeface="Corbel"/>
              </a:rPr>
              <a:t>the theory that prejudice offers an outlet for anger by providing someone to blame</a:t>
            </a:r>
            <a:endParaRPr sz="2000"/>
          </a:p>
          <a:p>
            <a:pPr marL="342900" marR="0" lvl="1" indent="-175259" algn="l" rtl="0">
              <a:lnSpc>
                <a:spcPct val="90000"/>
              </a:lnSpc>
              <a:spcBef>
                <a:spcPts val="450"/>
              </a:spcBef>
              <a:spcAft>
                <a:spcPts val="0"/>
              </a:spcAft>
              <a:buClr>
                <a:schemeClr val="dk1"/>
              </a:buClr>
              <a:buSzPts val="2000"/>
              <a:buFont typeface="Corbel"/>
              <a:buChar char="•"/>
            </a:pPr>
            <a:r>
              <a:rPr lang="en-US" sz="2000" b="0" i="0" u="none" strike="noStrike" cap="none">
                <a:solidFill>
                  <a:schemeClr val="dk1"/>
                </a:solidFill>
                <a:latin typeface="Corbel"/>
                <a:ea typeface="Corbel"/>
                <a:cs typeface="Corbel"/>
                <a:sym typeface="Corbel"/>
              </a:rPr>
              <a:t>Blaming as an outlet for anger, confusion, or frustration</a:t>
            </a:r>
            <a:endParaRPr sz="2000"/>
          </a:p>
          <a:p>
            <a:pPr marL="342900" marR="0" lvl="1" indent="-175259" algn="l" rtl="0">
              <a:lnSpc>
                <a:spcPct val="90000"/>
              </a:lnSpc>
              <a:spcBef>
                <a:spcPts val="450"/>
              </a:spcBef>
              <a:spcAft>
                <a:spcPts val="0"/>
              </a:spcAft>
              <a:buClr>
                <a:schemeClr val="dk1"/>
              </a:buClr>
              <a:buSzPts val="2000"/>
              <a:buFont typeface="Corbel"/>
              <a:buChar char="•"/>
            </a:pPr>
            <a:r>
              <a:rPr lang="en-US" sz="2000" b="0" i="0" u="none" strike="noStrike" cap="none">
                <a:solidFill>
                  <a:schemeClr val="dk1"/>
                </a:solidFill>
                <a:latin typeface="Corbel"/>
                <a:ea typeface="Corbel"/>
                <a:cs typeface="Corbel"/>
                <a:sym typeface="Corbel"/>
              </a:rPr>
              <a:t>Ex: 9/11 and discrimination against innocent Arab Americans and Muslims</a:t>
            </a:r>
            <a:endParaRPr sz="2000"/>
          </a:p>
          <a:p>
            <a:pPr marL="342900" marR="0" lvl="1" indent="-175259" algn="l" rtl="0">
              <a:lnSpc>
                <a:spcPct val="90000"/>
              </a:lnSpc>
              <a:spcBef>
                <a:spcPts val="450"/>
              </a:spcBef>
              <a:spcAft>
                <a:spcPts val="0"/>
              </a:spcAft>
              <a:buClr>
                <a:schemeClr val="dk1"/>
              </a:buClr>
              <a:buSzPts val="2000"/>
              <a:buFont typeface="Corbel"/>
              <a:buChar char="•"/>
            </a:pPr>
            <a:r>
              <a:rPr lang="en-US" sz="2000" b="0" i="0" u="none" strike="noStrike" cap="none">
                <a:solidFill>
                  <a:schemeClr val="dk1"/>
                </a:solidFill>
                <a:latin typeface="Corbel"/>
                <a:ea typeface="Corbel"/>
                <a:cs typeface="Corbel"/>
                <a:sym typeface="Corbel"/>
              </a:rPr>
              <a:t>Ex: Hitler and persecution of Jews</a:t>
            </a:r>
            <a:endParaRPr sz="2000" b="0" i="0" u="none" strike="noStrike" cap="none">
              <a:solidFill>
                <a:schemeClr val="dk1"/>
              </a:solidFill>
              <a:latin typeface="Corbel"/>
              <a:ea typeface="Corbel"/>
              <a:cs typeface="Corbel"/>
              <a:sym typeface="Corbel"/>
            </a:endParaRPr>
          </a:p>
          <a:p>
            <a:pPr marL="342900" marR="0" lvl="1" indent="-175259" algn="l" rtl="0">
              <a:lnSpc>
                <a:spcPct val="90000"/>
              </a:lnSpc>
              <a:spcBef>
                <a:spcPts val="450"/>
              </a:spcBef>
              <a:spcAft>
                <a:spcPts val="0"/>
              </a:spcAft>
              <a:buClr>
                <a:schemeClr val="dk1"/>
              </a:buClr>
              <a:buSzPts val="2000"/>
              <a:buFont typeface="Corbel"/>
              <a:buChar char="•"/>
            </a:pPr>
            <a:r>
              <a:rPr lang="en-US" sz="2000" b="1" u="sng"/>
              <a:t>Other race effect</a:t>
            </a:r>
            <a:r>
              <a:rPr lang="en-US" sz="2000"/>
              <a:t>: </a:t>
            </a:r>
            <a:r>
              <a:rPr lang="en-US" sz="2000">
                <a:solidFill>
                  <a:srgbClr val="222222"/>
                </a:solidFill>
                <a:highlight>
                  <a:srgbClr val="FFFFFF"/>
                </a:highlight>
              </a:rPr>
              <a:t> tendency to more easily recognize faces of the race that one is most familiar with (which is most often one's own race)</a:t>
            </a:r>
            <a:endParaRPr sz="2000"/>
          </a:p>
          <a:p>
            <a:pPr marL="171450" marR="0" lvl="0" indent="-24129" algn="l" rtl="0">
              <a:lnSpc>
                <a:spcPct val="90000"/>
              </a:lnSpc>
              <a:spcBef>
                <a:spcPts val="1300"/>
              </a:spcBef>
              <a:spcAft>
                <a:spcPts val="0"/>
              </a:spcAft>
              <a:buClr>
                <a:schemeClr val="dk1"/>
              </a:buClr>
              <a:buSzPts val="1920"/>
              <a:buFont typeface="Corbel"/>
              <a:buNone/>
            </a:pPr>
            <a:endParaRPr sz="2400" b="0" i="0" u="none" strike="noStrike" cap="none">
              <a:solidFill>
                <a:schemeClr val="dk1"/>
              </a:solidFill>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Causes of Prejudice</a:t>
            </a:r>
            <a:endParaRPr sz="4000" b="0" i="0" u="none" strike="noStrike" cap="none">
              <a:solidFill>
                <a:schemeClr val="dk1"/>
              </a:solidFill>
              <a:latin typeface="Corbel"/>
              <a:ea typeface="Corbel"/>
              <a:cs typeface="Corbel"/>
              <a:sym typeface="Corbel"/>
            </a:endParaRPr>
          </a:p>
        </p:txBody>
      </p:sp>
      <p:sp>
        <p:nvSpPr>
          <p:cNvPr id="282" name="Google Shape;282;p37"/>
          <p:cNvSpPr txBox="1">
            <a:spLocks noGrp="1"/>
          </p:cNvSpPr>
          <p:nvPr>
            <p:ph type="body" idx="1"/>
          </p:nvPr>
        </p:nvSpPr>
        <p:spPr>
          <a:xfrm>
            <a:off x="533400" y="1524000"/>
            <a:ext cx="7658100" cy="46482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1" i="0" u="none" strike="noStrike" cap="none">
                <a:solidFill>
                  <a:schemeClr val="dk1"/>
                </a:solidFill>
                <a:latin typeface="Corbel"/>
                <a:ea typeface="Corbel"/>
                <a:cs typeface="Corbel"/>
                <a:sym typeface="Corbel"/>
              </a:rPr>
              <a:t>Just-world phenomenon</a:t>
            </a:r>
            <a:r>
              <a:rPr lang="en-US" sz="2000" b="0" i="0" u="none" strike="noStrike" cap="none">
                <a:solidFill>
                  <a:schemeClr val="dk1"/>
                </a:solidFill>
                <a:latin typeface="Corbel"/>
                <a:ea typeface="Corbel"/>
                <a:cs typeface="Corbel"/>
                <a:sym typeface="Corbel"/>
              </a:rPr>
              <a:t> - </a:t>
            </a:r>
            <a:r>
              <a:rPr lang="en-US" sz="2000" b="0" i="1" u="none" strike="noStrike" cap="none">
                <a:solidFill>
                  <a:schemeClr val="dk1"/>
                </a:solidFill>
                <a:latin typeface="Corbel"/>
                <a:ea typeface="Corbel"/>
                <a:cs typeface="Corbel"/>
                <a:sym typeface="Corbel"/>
              </a:rPr>
              <a:t>the tendency to believe the world is just/fair and that people therefore get what they deserve and deserve what they get.</a:t>
            </a:r>
            <a:endParaRPr/>
          </a:p>
          <a:p>
            <a:pPr marL="171450" marR="0" lvl="0" indent="-44450" algn="l" rtl="0">
              <a:lnSpc>
                <a:spcPct val="90000"/>
              </a:lnSpc>
              <a:spcBef>
                <a:spcPts val="1000"/>
              </a:spcBef>
              <a:spcAft>
                <a:spcPts val="0"/>
              </a:spcAft>
              <a:buClr>
                <a:schemeClr val="dk1"/>
              </a:buClr>
              <a:buSzPts val="1600"/>
              <a:buFont typeface="Corbel"/>
              <a:buNone/>
            </a:pPr>
            <a:endParaRPr sz="200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Good is rewarded, evil is punished → those who are rewarded must be good? Those who suffer must be bad?</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Ex: When neighbors of Nazi concentration camps were confronted with the actual purpose of the camps (even though most people knew), many rationalized the treatment by saying, “What terrible people must have been kept here.”</a:t>
            </a:r>
            <a:endParaRPr/>
          </a:p>
          <a:p>
            <a:pPr marL="171450" marR="0" lvl="0" indent="-44450" algn="l" rtl="0">
              <a:lnSpc>
                <a:spcPct val="90000"/>
              </a:lnSpc>
              <a:spcBef>
                <a:spcPts val="1300"/>
              </a:spcBef>
              <a:spcAft>
                <a:spcPts val="0"/>
              </a:spcAft>
              <a:buClr>
                <a:schemeClr val="dk1"/>
              </a:buClr>
              <a:buSzPts val="1600"/>
              <a:buFont typeface="Corbel"/>
              <a:buNone/>
            </a:pPr>
            <a:endParaRPr sz="200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Implications for approaching poverty, prison reform, etc.</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Dark Knight, </a:t>
            </a:r>
            <a:r>
              <a:rPr lang="en-US" sz="1800" b="0" i="0" u="sng" strike="noStrike" cap="none">
                <a:solidFill>
                  <a:schemeClr val="hlink"/>
                </a:solidFill>
                <a:latin typeface="Corbel"/>
                <a:ea typeface="Corbel"/>
                <a:cs typeface="Corbel"/>
                <a:sym typeface="Corbel"/>
                <a:hlinkClick r:id="rId3"/>
              </a:rPr>
              <a:t>The Joker’s Social Experiment</a:t>
            </a:r>
            <a:endParaRPr sz="1800" b="0" i="0" u="none" strike="noStrike" cap="none">
              <a:solidFill>
                <a:schemeClr val="dk1"/>
              </a:solidFill>
              <a:latin typeface="Corbel"/>
              <a:ea typeface="Corbel"/>
              <a:cs typeface="Corbel"/>
              <a:sym typeface="Corbel"/>
            </a:endParaRPr>
          </a:p>
        </p:txBody>
      </p:sp>
      <p:sp>
        <p:nvSpPr>
          <p:cNvPr id="283" name="Google Shape;283;p37"/>
          <p:cNvSpPr txBox="1"/>
          <p:nvPr/>
        </p:nvSpPr>
        <p:spPr>
          <a:xfrm>
            <a:off x="228600" y="6412468"/>
            <a:ext cx="6019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orbel"/>
                <a:ea typeface="Corbel"/>
                <a:cs typeface="Corbel"/>
                <a:sym typeface="Corbel"/>
                <a:hlinkClick r:id="rId4"/>
              </a:rPr>
              <a:t>Crash Course – Prejudice and Discrimination</a:t>
            </a:r>
            <a:endParaRPr sz="1800">
              <a:solidFill>
                <a:schemeClr val="dk1"/>
              </a:solidFill>
              <a:latin typeface="Corbel"/>
              <a:ea typeface="Corbel"/>
              <a:cs typeface="Corbel"/>
              <a:sym typeface="Corbe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457200" y="381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Conflict</a:t>
            </a:r>
            <a:endParaRPr sz="4000" b="0" i="0" u="none" strike="noStrike" cap="none">
              <a:solidFill>
                <a:schemeClr val="dk1"/>
              </a:solidFill>
              <a:latin typeface="Corbel"/>
              <a:ea typeface="Corbel"/>
              <a:cs typeface="Corbel"/>
              <a:sym typeface="Corbel"/>
            </a:endParaRPr>
          </a:p>
        </p:txBody>
      </p:sp>
      <p:sp>
        <p:nvSpPr>
          <p:cNvPr id="289" name="Google Shape;289;p38"/>
          <p:cNvSpPr txBox="1">
            <a:spLocks noGrp="1"/>
          </p:cNvSpPr>
          <p:nvPr>
            <p:ph type="body" idx="1"/>
          </p:nvPr>
        </p:nvSpPr>
        <p:spPr>
          <a:xfrm>
            <a:off x="378750" y="1143000"/>
            <a:ext cx="8460300" cy="5334000"/>
          </a:xfrm>
          <a:prstGeom prst="rect">
            <a:avLst/>
          </a:prstGeom>
          <a:noFill/>
          <a:ln>
            <a:noFill/>
          </a:ln>
        </p:spPr>
        <p:txBody>
          <a:bodyPr spcFirstLastPara="1" wrap="square" lIns="91425" tIns="45700" rIns="91425" bIns="45700" anchor="t" anchorCtr="0">
            <a:noAutofit/>
          </a:bodyPr>
          <a:lstStyle/>
          <a:p>
            <a:pPr marL="171450" marR="0" lvl="0" indent="-163830" algn="l" rtl="0">
              <a:lnSpc>
                <a:spcPct val="90000"/>
              </a:lnSpc>
              <a:spcBef>
                <a:spcPts val="0"/>
              </a:spcBef>
              <a:spcAft>
                <a:spcPts val="0"/>
              </a:spcAft>
              <a:buClr>
                <a:schemeClr val="dk1"/>
              </a:buClr>
              <a:buSzPts val="2200"/>
              <a:buFont typeface="Corbel"/>
              <a:buChar char="•"/>
            </a:pPr>
            <a:r>
              <a:rPr lang="en-US" sz="2200" b="0" i="1" u="none" strike="noStrike" cap="none">
                <a:solidFill>
                  <a:schemeClr val="dk1"/>
                </a:solidFill>
                <a:latin typeface="Corbel"/>
                <a:ea typeface="Corbel"/>
                <a:cs typeface="Corbel"/>
                <a:sym typeface="Corbel"/>
              </a:rPr>
              <a:t>A perceived incompatibility of actions, goals, or ideas</a:t>
            </a:r>
            <a:endParaRPr sz="2200" b="0" i="0" u="none" strike="noStrike" cap="none">
              <a:solidFill>
                <a:schemeClr val="dk1"/>
              </a:solidFill>
              <a:latin typeface="Corbel"/>
              <a:ea typeface="Corbel"/>
              <a:cs typeface="Corbel"/>
              <a:sym typeface="Corbel"/>
            </a:endParaRPr>
          </a:p>
          <a:p>
            <a:pPr marL="171450" marR="0" lvl="0" indent="-24129" algn="l" rtl="0">
              <a:lnSpc>
                <a:spcPct val="90000"/>
              </a:lnSpc>
              <a:spcBef>
                <a:spcPts val="1000"/>
              </a:spcBef>
              <a:spcAft>
                <a:spcPts val="0"/>
              </a:spcAft>
              <a:buClr>
                <a:schemeClr val="dk1"/>
              </a:buClr>
              <a:buSzPts val="1920"/>
              <a:buFont typeface="Corbel"/>
              <a:buNone/>
            </a:pPr>
            <a:endParaRPr sz="2200" b="0" i="1" u="none" strike="noStrike" cap="none">
              <a:solidFill>
                <a:schemeClr val="dk1"/>
              </a:solidFill>
              <a:latin typeface="Corbel"/>
              <a:ea typeface="Corbel"/>
              <a:cs typeface="Corbel"/>
              <a:sym typeface="Corbel"/>
            </a:endParaRPr>
          </a:p>
          <a:p>
            <a:pPr marL="171450" marR="0" lvl="0" indent="-163830" algn="l" rtl="0">
              <a:lnSpc>
                <a:spcPct val="90000"/>
              </a:lnSpc>
              <a:spcBef>
                <a:spcPts val="1000"/>
              </a:spcBef>
              <a:spcAft>
                <a:spcPts val="0"/>
              </a:spcAft>
              <a:buClr>
                <a:schemeClr val="dk1"/>
              </a:buClr>
              <a:buSzPts val="2200"/>
              <a:buFont typeface="Corbel"/>
              <a:buChar char="•"/>
            </a:pPr>
            <a:r>
              <a:rPr lang="en-US" sz="2200" b="1" i="0" u="none" strike="noStrike" cap="none">
                <a:solidFill>
                  <a:schemeClr val="dk1"/>
                </a:solidFill>
                <a:latin typeface="Corbel"/>
                <a:ea typeface="Corbel"/>
                <a:cs typeface="Corbel"/>
                <a:sym typeface="Corbel"/>
              </a:rPr>
              <a:t>Social trap</a:t>
            </a:r>
            <a:r>
              <a:rPr lang="en-US" sz="2200" b="0" i="0" u="none" strike="noStrike" cap="none">
                <a:solidFill>
                  <a:schemeClr val="dk1"/>
                </a:solidFill>
                <a:latin typeface="Corbel"/>
                <a:ea typeface="Corbel"/>
                <a:cs typeface="Corbel"/>
                <a:sym typeface="Corbel"/>
              </a:rPr>
              <a:t> -  </a:t>
            </a:r>
            <a:r>
              <a:rPr lang="en-US" sz="2200" b="0" i="1" u="none" strike="noStrike" cap="none">
                <a:solidFill>
                  <a:schemeClr val="dk1"/>
                </a:solidFill>
                <a:latin typeface="Corbel"/>
                <a:ea typeface="Corbel"/>
                <a:cs typeface="Corbel"/>
                <a:sym typeface="Corbel"/>
              </a:rPr>
              <a:t>situation in which an individual experiences a conflict, then acts to obtain short-term individual gains, which eventually leads in the long run to a loss for the group.</a:t>
            </a:r>
            <a:endParaRPr sz="2200" b="0" i="1" u="none" strike="noStrike" cap="none">
              <a:solidFill>
                <a:schemeClr val="dk1"/>
              </a:solidFill>
              <a:latin typeface="Corbel"/>
              <a:ea typeface="Corbel"/>
              <a:cs typeface="Corbel"/>
              <a:sym typeface="Corbel"/>
            </a:endParaRPr>
          </a:p>
          <a:p>
            <a:pPr marL="0" marR="0" lvl="0" indent="0" algn="l" rtl="0">
              <a:lnSpc>
                <a:spcPct val="90000"/>
              </a:lnSpc>
              <a:spcBef>
                <a:spcPts val="1000"/>
              </a:spcBef>
              <a:spcAft>
                <a:spcPts val="0"/>
              </a:spcAft>
              <a:buNone/>
            </a:pPr>
            <a:endParaRPr sz="2200" i="1"/>
          </a:p>
          <a:p>
            <a:pPr marL="342900" marR="0" lvl="1" indent="-157480" algn="l" rtl="0">
              <a:lnSpc>
                <a:spcPct val="90000"/>
              </a:lnSpc>
              <a:spcBef>
                <a:spcPts val="150"/>
              </a:spcBef>
              <a:spcAft>
                <a:spcPts val="0"/>
              </a:spcAft>
              <a:buClr>
                <a:schemeClr val="dk1"/>
              </a:buClr>
              <a:buSzPts val="2200"/>
              <a:buFont typeface="Corbel"/>
              <a:buChar char="•"/>
            </a:pPr>
            <a:r>
              <a:rPr lang="en-US" sz="2200" b="0" i="0" u="none" strike="noStrike" cap="none">
                <a:solidFill>
                  <a:schemeClr val="dk1"/>
                </a:solidFill>
                <a:latin typeface="Corbel"/>
                <a:ea typeface="Corbel"/>
                <a:cs typeface="Corbel"/>
                <a:sym typeface="Corbel"/>
              </a:rPr>
              <a:t>Pits our own self-interests against society's well-being.</a:t>
            </a:r>
            <a:endParaRPr sz="2200"/>
          </a:p>
          <a:p>
            <a:pPr marL="342900" marR="0" lvl="1" indent="-157480" algn="l" rtl="0">
              <a:lnSpc>
                <a:spcPct val="90000"/>
              </a:lnSpc>
              <a:spcBef>
                <a:spcPts val="450"/>
              </a:spcBef>
              <a:spcAft>
                <a:spcPts val="0"/>
              </a:spcAft>
              <a:buClr>
                <a:schemeClr val="dk1"/>
              </a:buClr>
              <a:buSzPts val="2200"/>
              <a:buFont typeface="Corbel"/>
              <a:buChar char="•"/>
            </a:pPr>
            <a:r>
              <a:rPr lang="en-US" sz="2200" b="0" i="0" u="none" strike="noStrike" cap="none">
                <a:solidFill>
                  <a:schemeClr val="dk1"/>
                </a:solidFill>
                <a:latin typeface="Corbel"/>
                <a:ea typeface="Corbel"/>
                <a:cs typeface="Corbel"/>
                <a:sym typeface="Corbel"/>
              </a:rPr>
              <a:t>People often rationalize their self-serving tendencies in various ways.</a:t>
            </a:r>
            <a:endParaRPr sz="2200"/>
          </a:p>
          <a:p>
            <a:pPr marL="548640" marR="0" lvl="2" indent="-180340" algn="l" rtl="0">
              <a:lnSpc>
                <a:spcPct val="90000"/>
              </a:lnSpc>
              <a:spcBef>
                <a:spcPts val="450"/>
              </a:spcBef>
              <a:spcAft>
                <a:spcPts val="0"/>
              </a:spcAft>
              <a:buClr>
                <a:schemeClr val="dk1"/>
              </a:buClr>
              <a:buSzPts val="2200"/>
              <a:buFont typeface="Corbel"/>
              <a:buChar char="•"/>
            </a:pPr>
            <a:r>
              <a:rPr lang="en-US" sz="2200" b="0" i="0" u="none" strike="noStrike" cap="none">
                <a:solidFill>
                  <a:schemeClr val="dk1"/>
                </a:solidFill>
                <a:latin typeface="Corbel"/>
                <a:ea typeface="Corbel"/>
                <a:cs typeface="Corbel"/>
                <a:sym typeface="Corbel"/>
              </a:rPr>
              <a:t>Ex: During heat waves in large cities, many people will over-use power for AC, leading to power blackouts. → Rationalize by making an excuse for why they needed the AC.</a:t>
            </a:r>
            <a:endParaRPr sz="2200"/>
          </a:p>
          <a:p>
            <a:pPr marL="548640" marR="0" lvl="2" indent="-180340" algn="l" rtl="0">
              <a:lnSpc>
                <a:spcPct val="90000"/>
              </a:lnSpc>
              <a:spcBef>
                <a:spcPts val="450"/>
              </a:spcBef>
              <a:spcAft>
                <a:spcPts val="0"/>
              </a:spcAft>
              <a:buClr>
                <a:schemeClr val="dk1"/>
              </a:buClr>
              <a:buSzPts val="2200"/>
              <a:buFont typeface="Corbel"/>
              <a:buChar char="•"/>
            </a:pPr>
            <a:r>
              <a:rPr lang="en-US" sz="2200" b="0" i="0" u="none" strike="noStrike" cap="none">
                <a:solidFill>
                  <a:schemeClr val="dk1"/>
                </a:solidFill>
                <a:latin typeface="Corbel"/>
                <a:ea typeface="Corbel"/>
                <a:cs typeface="Corbel"/>
                <a:sym typeface="Corbel"/>
              </a:rPr>
              <a:t>Ex: A person doesn’t recycle certain waste which leads to overfilling of landfills. → Rationalize with the excuse that just one person not recycling is not that big of a deal.</a:t>
            </a:r>
            <a:endParaRPr sz="2200" b="0" i="0" u="none" strike="noStrike" cap="none">
              <a:solidFill>
                <a:schemeClr val="dk1"/>
              </a:solidFill>
              <a:latin typeface="Corbel"/>
              <a:ea typeface="Corbel"/>
              <a:cs typeface="Corbel"/>
              <a:sym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457200" y="381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Peacemaking</a:t>
            </a:r>
            <a:endParaRPr sz="4000" b="0" i="0" u="none" strike="noStrike" cap="none">
              <a:solidFill>
                <a:schemeClr val="dk1"/>
              </a:solidFill>
              <a:latin typeface="Corbel"/>
              <a:ea typeface="Corbel"/>
              <a:cs typeface="Corbel"/>
              <a:sym typeface="Corbel"/>
            </a:endParaRPr>
          </a:p>
        </p:txBody>
      </p:sp>
      <p:sp>
        <p:nvSpPr>
          <p:cNvPr id="295" name="Google Shape;295;p39"/>
          <p:cNvSpPr txBox="1">
            <a:spLocks noGrp="1"/>
          </p:cNvSpPr>
          <p:nvPr>
            <p:ph type="body" idx="1"/>
          </p:nvPr>
        </p:nvSpPr>
        <p:spPr>
          <a:xfrm>
            <a:off x="609600" y="1524000"/>
            <a:ext cx="7772400" cy="3581400"/>
          </a:xfrm>
          <a:prstGeom prst="rect">
            <a:avLst/>
          </a:prstGeom>
          <a:noFill/>
          <a:ln>
            <a:noFill/>
          </a:ln>
        </p:spPr>
        <p:txBody>
          <a:bodyPr spcFirstLastPara="1" wrap="square" lIns="91425" tIns="45700" rIns="91425" bIns="45700" anchor="t" anchorCtr="0">
            <a:noAutofit/>
          </a:bodyPr>
          <a:lstStyle/>
          <a:p>
            <a:pPr marL="171450" marR="0" lvl="0" indent="-163830" algn="l" rtl="0">
              <a:lnSpc>
                <a:spcPct val="80000"/>
              </a:lnSpc>
              <a:spcBef>
                <a:spcPts val="0"/>
              </a:spcBef>
              <a:spcAft>
                <a:spcPts val="0"/>
              </a:spcAft>
              <a:buClr>
                <a:schemeClr val="dk1"/>
              </a:buClr>
              <a:buSzPts val="2200"/>
              <a:buFont typeface="Corbel"/>
              <a:buChar char="•"/>
            </a:pPr>
            <a:r>
              <a:rPr lang="en-US" sz="2200" b="0" i="0" u="none" strike="noStrike" cap="none">
                <a:solidFill>
                  <a:schemeClr val="dk1"/>
                </a:solidFill>
                <a:latin typeface="Corbel"/>
                <a:ea typeface="Corbel"/>
                <a:cs typeface="Corbel"/>
                <a:sym typeface="Corbel"/>
              </a:rPr>
              <a:t>Cooperation through </a:t>
            </a:r>
            <a:r>
              <a:rPr lang="en-US" sz="2200" b="1" i="0" u="none" strike="noStrike" cap="none">
                <a:solidFill>
                  <a:schemeClr val="dk1"/>
                </a:solidFill>
                <a:latin typeface="Corbel"/>
                <a:ea typeface="Corbel"/>
                <a:cs typeface="Corbel"/>
                <a:sym typeface="Corbel"/>
              </a:rPr>
              <a:t>superordinate goals</a:t>
            </a:r>
            <a:r>
              <a:rPr lang="en-US" sz="2200" b="0" i="0" u="none" strike="noStrike" cap="none">
                <a:solidFill>
                  <a:schemeClr val="dk1"/>
                </a:solidFill>
                <a:latin typeface="Corbel"/>
                <a:ea typeface="Corbel"/>
                <a:cs typeface="Corbel"/>
                <a:sym typeface="Corbel"/>
              </a:rPr>
              <a:t> - </a:t>
            </a:r>
            <a:r>
              <a:rPr lang="en-US" sz="2200" b="0" i="1" u="none" strike="noStrike" cap="none">
                <a:solidFill>
                  <a:schemeClr val="dk1"/>
                </a:solidFill>
                <a:latin typeface="Corbel"/>
                <a:ea typeface="Corbel"/>
                <a:cs typeface="Corbel"/>
                <a:sym typeface="Corbel"/>
              </a:rPr>
              <a:t>shared goals that override differences among people and require their cooperation.</a:t>
            </a:r>
            <a:endParaRPr sz="2200"/>
          </a:p>
          <a:p>
            <a:pPr marL="34290" marR="0" lvl="0" indent="-8890" algn="l" rtl="0">
              <a:lnSpc>
                <a:spcPct val="80000"/>
              </a:lnSpc>
              <a:spcBef>
                <a:spcPts val="1000"/>
              </a:spcBef>
              <a:spcAft>
                <a:spcPts val="0"/>
              </a:spcAft>
              <a:buClr>
                <a:schemeClr val="dk1"/>
              </a:buClr>
              <a:buFont typeface="Corbel"/>
              <a:buNone/>
            </a:pPr>
            <a:endParaRPr sz="2200" b="0" i="1" u="none" strike="noStrike" cap="none">
              <a:solidFill>
                <a:schemeClr val="dk1"/>
              </a:solidFill>
              <a:latin typeface="Corbel"/>
              <a:ea typeface="Corbel"/>
              <a:cs typeface="Corbel"/>
              <a:sym typeface="Corbel"/>
            </a:endParaRPr>
          </a:p>
          <a:p>
            <a:pPr marL="342900" marR="0" lvl="1" indent="-157480" algn="l" rtl="0">
              <a:lnSpc>
                <a:spcPct val="80000"/>
              </a:lnSpc>
              <a:spcBef>
                <a:spcPts val="150"/>
              </a:spcBef>
              <a:spcAft>
                <a:spcPts val="0"/>
              </a:spcAft>
              <a:buClr>
                <a:schemeClr val="dk1"/>
              </a:buClr>
              <a:buSzPts val="2200"/>
              <a:buFont typeface="Corbel"/>
              <a:buChar char="•"/>
            </a:pPr>
            <a:r>
              <a:rPr lang="en-US" sz="2200" b="0" i="0" u="none" strike="noStrike" cap="none">
                <a:solidFill>
                  <a:schemeClr val="dk1"/>
                </a:solidFill>
                <a:latin typeface="Corbel"/>
                <a:ea typeface="Corbel"/>
                <a:cs typeface="Corbel"/>
                <a:sym typeface="Corbel"/>
              </a:rPr>
              <a:t>Working toward shared goals allows diverse peoples to discover their commonalities and shared values.</a:t>
            </a:r>
            <a:endParaRPr sz="2200"/>
          </a:p>
          <a:p>
            <a:pPr marL="342900" marR="0" lvl="1" indent="-157480" algn="l" rtl="0">
              <a:lnSpc>
                <a:spcPct val="80000"/>
              </a:lnSpc>
              <a:spcBef>
                <a:spcPts val="450"/>
              </a:spcBef>
              <a:spcAft>
                <a:spcPts val="0"/>
              </a:spcAft>
              <a:buClr>
                <a:schemeClr val="dk1"/>
              </a:buClr>
              <a:buSzPts val="2200"/>
              <a:buFont typeface="Corbel"/>
              <a:buChar char="•"/>
            </a:pPr>
            <a:r>
              <a:rPr lang="en-US" sz="2200" b="0" i="0" u="none" strike="noStrike" cap="none">
                <a:solidFill>
                  <a:schemeClr val="dk1"/>
                </a:solidFill>
                <a:latin typeface="Corbel"/>
                <a:ea typeface="Corbel"/>
                <a:cs typeface="Corbel"/>
                <a:sym typeface="Corbel"/>
              </a:rPr>
              <a:t>Ex: teacher could pair conflicting students together to complete a project, hopefully the students would overcome some of their differences</a:t>
            </a:r>
            <a:endParaRPr sz="2200"/>
          </a:p>
          <a:p>
            <a:pPr marL="342900" marR="0" lvl="1" indent="-157480" algn="l" rtl="0">
              <a:lnSpc>
                <a:spcPct val="80000"/>
              </a:lnSpc>
              <a:spcBef>
                <a:spcPts val="450"/>
              </a:spcBef>
              <a:spcAft>
                <a:spcPts val="0"/>
              </a:spcAft>
              <a:buClr>
                <a:schemeClr val="dk1"/>
              </a:buClr>
              <a:buSzPts val="2200"/>
              <a:buFont typeface="Corbel"/>
              <a:buChar char="•"/>
            </a:pPr>
            <a:r>
              <a:rPr lang="en-US" sz="2200" b="0" i="0" u="none" strike="noStrike" cap="none">
                <a:solidFill>
                  <a:schemeClr val="dk1"/>
                </a:solidFill>
                <a:latin typeface="Corbel"/>
                <a:ea typeface="Corbel"/>
                <a:cs typeface="Corbel"/>
                <a:sym typeface="Corbel"/>
              </a:rPr>
              <a:t>Ex: bipartisan political groups</a:t>
            </a:r>
            <a:endParaRPr sz="2200" b="0" i="0" u="none" strike="noStrike" cap="none">
              <a:solidFill>
                <a:schemeClr val="dk1"/>
              </a:solidFill>
              <a:latin typeface="Corbel"/>
              <a:ea typeface="Corbel"/>
              <a:cs typeface="Corbel"/>
              <a:sym typeface="Corbel"/>
            </a:endParaRPr>
          </a:p>
          <a:p>
            <a:pPr marL="342900" marR="0" lvl="1" indent="-157480" algn="l" rtl="0">
              <a:lnSpc>
                <a:spcPct val="80000"/>
              </a:lnSpc>
              <a:spcBef>
                <a:spcPts val="450"/>
              </a:spcBef>
              <a:spcAft>
                <a:spcPts val="0"/>
              </a:spcAft>
              <a:buClr>
                <a:schemeClr val="dk1"/>
              </a:buClr>
              <a:buSzPts val="2200"/>
              <a:buFont typeface="Corbel"/>
              <a:buChar char="•"/>
            </a:pPr>
            <a:r>
              <a:rPr lang="en-US" sz="2200" b="1"/>
              <a:t>Mirror image perceptions</a:t>
            </a:r>
            <a:endParaRPr sz="2200" b="1"/>
          </a:p>
          <a:p>
            <a:pPr marL="548640" marR="0" lvl="2" indent="-200659" algn="l" rtl="0">
              <a:lnSpc>
                <a:spcPct val="80000"/>
              </a:lnSpc>
              <a:spcBef>
                <a:spcPts val="450"/>
              </a:spcBef>
              <a:spcAft>
                <a:spcPts val="0"/>
              </a:spcAft>
              <a:buSzPts val="2200"/>
              <a:buChar char="•"/>
            </a:pPr>
            <a:r>
              <a:rPr lang="en-US" sz="2200"/>
              <a:t>ex) Cold War - USSR citizens vs American citizens viewpoints</a:t>
            </a:r>
            <a:endParaRPr sz="2200"/>
          </a:p>
          <a:p>
            <a:pPr marL="342900" marR="0" lvl="1" indent="-17779" algn="l" rtl="0">
              <a:lnSpc>
                <a:spcPct val="80000"/>
              </a:lnSpc>
              <a:spcBef>
                <a:spcPts val="450"/>
              </a:spcBef>
              <a:spcAft>
                <a:spcPts val="0"/>
              </a:spcAft>
              <a:buClr>
                <a:schemeClr val="dk1"/>
              </a:buClr>
              <a:buSzPts val="1920"/>
              <a:buFont typeface="Corbel"/>
              <a:buNone/>
            </a:pPr>
            <a:endParaRPr sz="2200" b="0" i="0" u="none" strike="noStrike" cap="none">
              <a:solidFill>
                <a:schemeClr val="dk1"/>
              </a:solidFill>
              <a:latin typeface="Corbel"/>
              <a:ea typeface="Corbel"/>
              <a:cs typeface="Corbel"/>
              <a:sym typeface="Corbe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0"/>
          <p:cNvSpPr txBox="1">
            <a:spLocks noGrp="1"/>
          </p:cNvSpPr>
          <p:nvPr>
            <p:ph type="title"/>
          </p:nvPr>
        </p:nvSpPr>
        <p:spPr>
          <a:xfrm>
            <a:off x="829818" y="1173575"/>
            <a:ext cx="7475220" cy="2926080"/>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chemeClr val="dk1"/>
              </a:buClr>
              <a:buFont typeface="Corbel"/>
              <a:buNone/>
            </a:pPr>
            <a:r>
              <a:rPr lang="en-US" sz="6000" b="0" i="0" u="none" strike="noStrike" cap="none">
                <a:solidFill>
                  <a:schemeClr val="dk1"/>
                </a:solidFill>
                <a:latin typeface="Corbel"/>
                <a:ea typeface="Corbel"/>
                <a:cs typeface="Corbel"/>
                <a:sym typeface="Corbel"/>
              </a:rPr>
              <a:t>SOCIAL INFLUENCE</a:t>
            </a:r>
            <a:endParaRPr sz="6000" b="0" i="0" u="none" strike="noStrike" cap="none">
              <a:solidFill>
                <a:schemeClr val="dk1"/>
              </a:solidFill>
              <a:latin typeface="Corbel"/>
              <a:ea typeface="Corbel"/>
              <a:cs typeface="Corbel"/>
              <a:sym typeface="Corbel"/>
            </a:endParaRPr>
          </a:p>
        </p:txBody>
      </p:sp>
      <p:sp>
        <p:nvSpPr>
          <p:cNvPr id="301" name="Google Shape;301;p40"/>
          <p:cNvSpPr txBox="1">
            <a:spLocks noGrp="1"/>
          </p:cNvSpPr>
          <p:nvPr>
            <p:ph type="body" idx="1"/>
          </p:nvPr>
        </p:nvSpPr>
        <p:spPr>
          <a:xfrm>
            <a:off x="1282446" y="4154520"/>
            <a:ext cx="6576900" cy="1363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Corbel"/>
              <a:buNone/>
            </a:pPr>
            <a:r>
              <a:rPr lang="en-US" sz="1800" b="0" i="0" u="none" strike="noStrike" cap="none">
                <a:solidFill>
                  <a:schemeClr val="dk1"/>
                </a:solidFill>
                <a:latin typeface="Corbel"/>
                <a:ea typeface="Corbel"/>
                <a:cs typeface="Corbel"/>
                <a:sym typeface="Corbel"/>
              </a:rPr>
              <a:t>Conformity</a:t>
            </a:r>
            <a:endParaRPr/>
          </a:p>
          <a:p>
            <a:pPr marL="0" marR="0" lvl="0" indent="0" algn="ctr" rtl="0">
              <a:lnSpc>
                <a:spcPct val="90000"/>
              </a:lnSpc>
              <a:spcBef>
                <a:spcPts val="1000"/>
              </a:spcBef>
              <a:spcAft>
                <a:spcPts val="0"/>
              </a:spcAft>
              <a:buClr>
                <a:schemeClr val="dk1"/>
              </a:buClr>
              <a:buFont typeface="Corbel"/>
              <a:buNone/>
            </a:pPr>
            <a:r>
              <a:rPr lang="en-US" sz="1800" b="0" i="0" u="none" strike="noStrike" cap="none">
                <a:solidFill>
                  <a:schemeClr val="dk1"/>
                </a:solidFill>
                <a:latin typeface="Corbel"/>
                <a:ea typeface="Corbel"/>
                <a:cs typeface="Corbel"/>
                <a:sym typeface="Corbel"/>
              </a:rPr>
              <a:t>Obedience</a:t>
            </a:r>
            <a:endParaRPr sz="1800" b="0" i="0" u="none" strike="noStrike" cap="none">
              <a:solidFill>
                <a:schemeClr val="dk1"/>
              </a:solidFill>
              <a:latin typeface="Corbel"/>
              <a:ea typeface="Corbel"/>
              <a:cs typeface="Corbel"/>
              <a:sym typeface="Corbel"/>
            </a:endParaRPr>
          </a:p>
          <a:p>
            <a:pPr marL="0" marR="0" lvl="0" indent="0" algn="ctr" rtl="0">
              <a:lnSpc>
                <a:spcPct val="90000"/>
              </a:lnSpc>
              <a:spcBef>
                <a:spcPts val="1000"/>
              </a:spcBef>
              <a:spcAft>
                <a:spcPts val="0"/>
              </a:spcAft>
              <a:buClr>
                <a:schemeClr val="dk1"/>
              </a:buClr>
              <a:buFont typeface="Corbel"/>
              <a:buNone/>
            </a:pPr>
            <a:endParaRPr/>
          </a:p>
          <a:p>
            <a:pPr marL="0" marR="0" lvl="0" indent="0" algn="ctr" rtl="0">
              <a:lnSpc>
                <a:spcPct val="90000"/>
              </a:lnSpc>
              <a:spcBef>
                <a:spcPts val="1000"/>
              </a:spcBef>
              <a:spcAft>
                <a:spcPts val="0"/>
              </a:spcAft>
              <a:buClr>
                <a:schemeClr val="dk1"/>
              </a:buClr>
              <a:buFont typeface="Corbel"/>
              <a:buNone/>
            </a:pPr>
            <a:endParaRPr sz="1800" b="0" i="0" u="none" strike="noStrike" cap="none">
              <a:solidFill>
                <a:schemeClr val="dk1"/>
              </a:solidFill>
              <a:latin typeface="Corbel"/>
              <a:ea typeface="Corbel"/>
              <a:cs typeface="Corbel"/>
              <a:sym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Conformity</a:t>
            </a:r>
            <a:endParaRPr sz="4000" b="0" i="0" u="none" strike="noStrike" cap="none">
              <a:solidFill>
                <a:schemeClr val="dk1"/>
              </a:solidFill>
              <a:latin typeface="Corbel"/>
              <a:ea typeface="Corbel"/>
              <a:cs typeface="Corbel"/>
              <a:sym typeface="Corbel"/>
            </a:endParaRPr>
          </a:p>
        </p:txBody>
      </p:sp>
      <p:sp>
        <p:nvSpPr>
          <p:cNvPr id="308" name="Google Shape;308;p41"/>
          <p:cNvSpPr txBox="1">
            <a:spLocks noGrp="1"/>
          </p:cNvSpPr>
          <p:nvPr>
            <p:ph type="body" idx="1"/>
          </p:nvPr>
        </p:nvSpPr>
        <p:spPr>
          <a:xfrm>
            <a:off x="609600" y="1581912"/>
            <a:ext cx="3733800" cy="4608576"/>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920"/>
              <a:buFont typeface="Corbel"/>
              <a:buChar char="•"/>
            </a:pPr>
            <a:r>
              <a:rPr lang="en-US" sz="2400" b="0" i="1" u="none" strike="noStrike" cap="none">
                <a:solidFill>
                  <a:schemeClr val="dk1"/>
                </a:solidFill>
                <a:latin typeface="Corbel"/>
                <a:ea typeface="Corbel"/>
                <a:cs typeface="Corbel"/>
                <a:sym typeface="Corbel"/>
              </a:rPr>
              <a:t>Adjusting behavior or thinking to coincide with a group standard</a:t>
            </a:r>
            <a:endParaRPr/>
          </a:p>
          <a:p>
            <a:pPr marL="171450" marR="0" lvl="0" indent="-24129" algn="l" rtl="0">
              <a:lnSpc>
                <a:spcPct val="90000"/>
              </a:lnSpc>
              <a:spcBef>
                <a:spcPts val="1000"/>
              </a:spcBef>
              <a:spcAft>
                <a:spcPts val="0"/>
              </a:spcAft>
              <a:buClr>
                <a:schemeClr val="dk1"/>
              </a:buClr>
              <a:buSzPts val="1920"/>
              <a:buFont typeface="Corbel"/>
              <a:buNone/>
            </a:pPr>
            <a:endParaRPr sz="240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920"/>
              <a:buFont typeface="Corbel"/>
              <a:buChar char="•"/>
            </a:pPr>
            <a:r>
              <a:rPr lang="en-US" sz="2400" b="0" i="0" u="none" strike="noStrike" cap="none">
                <a:solidFill>
                  <a:schemeClr val="dk1"/>
                </a:solidFill>
                <a:latin typeface="Corbel"/>
                <a:ea typeface="Corbel"/>
                <a:cs typeface="Corbel"/>
                <a:sym typeface="Corbel"/>
              </a:rPr>
              <a:t>Behavior is contagious. </a:t>
            </a:r>
            <a:endParaRPr/>
          </a:p>
          <a:p>
            <a:pPr marL="342900" marR="0" lvl="1" indent="-139700" algn="l" rtl="0">
              <a:lnSpc>
                <a:spcPct val="90000"/>
              </a:lnSpc>
              <a:spcBef>
                <a:spcPts val="150"/>
              </a:spcBef>
              <a:spcAft>
                <a:spcPts val="0"/>
              </a:spcAft>
              <a:buClr>
                <a:schemeClr val="dk1"/>
              </a:buClr>
              <a:buSzPts val="1600"/>
              <a:buFont typeface="Corbel"/>
              <a:buChar char="•"/>
            </a:pPr>
            <a:r>
              <a:rPr lang="en-US" sz="2000" b="0" i="0" u="sng" strike="noStrike" cap="none">
                <a:solidFill>
                  <a:schemeClr val="hlink"/>
                </a:solidFill>
                <a:latin typeface="Corbel"/>
                <a:ea typeface="Corbel"/>
                <a:cs typeface="Corbel"/>
                <a:sym typeface="Corbel"/>
                <a:hlinkClick r:id="rId3"/>
              </a:rPr>
              <a:t>Chameleon effect </a:t>
            </a:r>
            <a:r>
              <a:rPr lang="en-US" sz="2000" b="0" i="0" u="none" strike="noStrike" cap="none">
                <a:solidFill>
                  <a:schemeClr val="dk1"/>
                </a:solidFill>
                <a:latin typeface="Corbel"/>
                <a:ea typeface="Corbel"/>
                <a:cs typeface="Corbel"/>
                <a:sym typeface="Corbel"/>
              </a:rPr>
              <a:t>– mimicking others’ behaviors</a:t>
            </a:r>
            <a:endParaRPr/>
          </a:p>
          <a:p>
            <a:pPr marL="342900" marR="0" lvl="1" indent="-139700" algn="l" rtl="0">
              <a:lnSpc>
                <a:spcPct val="90000"/>
              </a:lnSpc>
              <a:spcBef>
                <a:spcPts val="45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Mood linkage – mimicking others’ emotions</a:t>
            </a:r>
            <a:endParaRPr sz="2000" b="0" i="0" u="none" strike="noStrike" cap="none">
              <a:solidFill>
                <a:schemeClr val="dk1"/>
              </a:solidFill>
              <a:latin typeface="Corbel"/>
              <a:ea typeface="Corbel"/>
              <a:cs typeface="Corbel"/>
              <a:sym typeface="Corbel"/>
            </a:endParaRPr>
          </a:p>
          <a:p>
            <a:pPr marL="171450" marR="0" lvl="0" indent="171450" algn="l" rtl="0">
              <a:lnSpc>
                <a:spcPct val="90000"/>
              </a:lnSpc>
              <a:spcBef>
                <a:spcPts val="450"/>
              </a:spcBef>
              <a:spcAft>
                <a:spcPts val="0"/>
              </a:spcAft>
              <a:buNone/>
            </a:pPr>
            <a:endParaRPr sz="2400" b="0" i="0" u="none" strike="noStrike" cap="none">
              <a:solidFill>
                <a:schemeClr val="dk1"/>
              </a:solidFill>
              <a:latin typeface="Corbel"/>
              <a:ea typeface="Corbel"/>
              <a:cs typeface="Corbel"/>
              <a:sym typeface="Corbel"/>
            </a:endParaRPr>
          </a:p>
          <a:p>
            <a:pPr marL="171450" marR="0" lvl="0" indent="-24129" algn="l" rtl="0">
              <a:lnSpc>
                <a:spcPct val="90000"/>
              </a:lnSpc>
              <a:spcBef>
                <a:spcPts val="1000"/>
              </a:spcBef>
              <a:spcAft>
                <a:spcPts val="0"/>
              </a:spcAft>
              <a:buClr>
                <a:schemeClr val="dk1"/>
              </a:buClr>
              <a:buSzPts val="1920"/>
              <a:buFont typeface="Corbel"/>
              <a:buNone/>
            </a:pPr>
            <a:endParaRPr sz="2400" b="0" i="0" u="none" strike="noStrike" cap="none">
              <a:solidFill>
                <a:schemeClr val="dk1"/>
              </a:solidFill>
              <a:latin typeface="Corbel"/>
              <a:ea typeface="Corbel"/>
              <a:cs typeface="Corbel"/>
              <a:sym typeface="Corbel"/>
            </a:endParaRPr>
          </a:p>
        </p:txBody>
      </p:sp>
      <p:pic>
        <p:nvPicPr>
          <p:cNvPr id="309" name="Google Shape;309;p41" descr="http://gallery.mtbr.com/data/mtbr/500/Conformity.jpg"/>
          <p:cNvPicPr preferRelativeResize="0"/>
          <p:nvPr/>
        </p:nvPicPr>
        <p:blipFill rotWithShape="1">
          <a:blip r:embed="rId4">
            <a:alphaModFix/>
          </a:blip>
          <a:srcRect/>
          <a:stretch/>
        </p:blipFill>
        <p:spPr>
          <a:xfrm>
            <a:off x="4343400" y="2133600"/>
            <a:ext cx="4320035"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829818" y="1173575"/>
            <a:ext cx="7475220" cy="2926080"/>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chemeClr val="dk1"/>
              </a:buClr>
              <a:buFont typeface="Corbel"/>
              <a:buNone/>
            </a:pPr>
            <a:r>
              <a:rPr lang="en-US" sz="6000" b="0" i="0" u="none" strike="noStrike" cap="none">
                <a:solidFill>
                  <a:schemeClr val="dk1"/>
                </a:solidFill>
                <a:latin typeface="Corbel"/>
                <a:ea typeface="Corbel"/>
                <a:cs typeface="Corbel"/>
                <a:sym typeface="Corbel"/>
              </a:rPr>
              <a:t>SOCIAL THINKING</a:t>
            </a:r>
            <a:endParaRPr sz="6000" b="0" i="0" u="none" strike="noStrike" cap="none">
              <a:solidFill>
                <a:schemeClr val="dk1"/>
              </a:solidFill>
              <a:latin typeface="Corbel"/>
              <a:ea typeface="Corbel"/>
              <a:cs typeface="Corbel"/>
              <a:sym typeface="Corbel"/>
            </a:endParaRPr>
          </a:p>
        </p:txBody>
      </p:sp>
      <p:sp>
        <p:nvSpPr>
          <p:cNvPr id="105" name="Google Shape;105;p15"/>
          <p:cNvSpPr txBox="1">
            <a:spLocks noGrp="1"/>
          </p:cNvSpPr>
          <p:nvPr>
            <p:ph type="body" idx="1"/>
          </p:nvPr>
        </p:nvSpPr>
        <p:spPr>
          <a:xfrm>
            <a:off x="1282446" y="4154520"/>
            <a:ext cx="6576822" cy="136380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Corbel"/>
              <a:buNone/>
            </a:pPr>
            <a:r>
              <a:rPr lang="en-US" sz="1800" b="0" i="0" u="none" strike="noStrike" cap="none">
                <a:solidFill>
                  <a:schemeClr val="dk1"/>
                </a:solidFill>
                <a:latin typeface="Corbel"/>
                <a:ea typeface="Corbel"/>
                <a:cs typeface="Corbel"/>
                <a:sym typeface="Corbel"/>
              </a:rPr>
              <a:t>Attributions</a:t>
            </a:r>
            <a:endParaRPr/>
          </a:p>
          <a:p>
            <a:pPr marL="0" marR="0" lvl="0" indent="0" algn="ctr" rtl="0">
              <a:lnSpc>
                <a:spcPct val="90000"/>
              </a:lnSpc>
              <a:spcBef>
                <a:spcPts val="1000"/>
              </a:spcBef>
              <a:spcAft>
                <a:spcPts val="0"/>
              </a:spcAft>
              <a:buClr>
                <a:schemeClr val="dk1"/>
              </a:buClr>
              <a:buFont typeface="Corbel"/>
              <a:buNone/>
            </a:pPr>
            <a:r>
              <a:rPr lang="en-US" sz="1800" b="0" i="0" u="none" strike="noStrike" cap="none">
                <a:solidFill>
                  <a:schemeClr val="dk1"/>
                </a:solidFill>
                <a:latin typeface="Corbel"/>
                <a:ea typeface="Corbel"/>
                <a:cs typeface="Corbel"/>
                <a:sym typeface="Corbel"/>
              </a:rPr>
              <a:t>Attitudes</a:t>
            </a:r>
            <a:endParaRPr sz="1800" b="0" i="0" u="none" strike="noStrike" cap="none">
              <a:solidFill>
                <a:schemeClr val="dk1"/>
              </a:solidFill>
              <a:latin typeface="Corbel"/>
              <a:ea typeface="Corbel"/>
              <a:cs typeface="Corbel"/>
              <a:sym typeface="Corbe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2" descr="https://figures.boundless.com/1104/medium/asch-experiment.png"/>
          <p:cNvPicPr preferRelativeResize="0"/>
          <p:nvPr/>
        </p:nvPicPr>
        <p:blipFill rotWithShape="1">
          <a:blip r:embed="rId3">
            <a:alphaModFix/>
          </a:blip>
          <a:srcRect/>
          <a:stretch/>
        </p:blipFill>
        <p:spPr>
          <a:xfrm>
            <a:off x="5562600" y="3733800"/>
            <a:ext cx="3238500" cy="2657476"/>
          </a:xfrm>
          <a:prstGeom prst="rect">
            <a:avLst/>
          </a:prstGeom>
          <a:noFill/>
          <a:ln>
            <a:noFill/>
          </a:ln>
        </p:spPr>
      </p:pic>
      <p:sp>
        <p:nvSpPr>
          <p:cNvPr id="316" name="Google Shape;316;p42"/>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Conformity</a:t>
            </a:r>
            <a:endParaRPr sz="4000" b="0" i="0" u="none" strike="noStrike" cap="none">
              <a:solidFill>
                <a:schemeClr val="dk1"/>
              </a:solidFill>
              <a:latin typeface="Corbel"/>
              <a:ea typeface="Corbel"/>
              <a:cs typeface="Corbel"/>
              <a:sym typeface="Corbel"/>
            </a:endParaRPr>
          </a:p>
        </p:txBody>
      </p:sp>
      <p:sp>
        <p:nvSpPr>
          <p:cNvPr id="317" name="Google Shape;317;p42"/>
          <p:cNvSpPr txBox="1">
            <a:spLocks noGrp="1"/>
          </p:cNvSpPr>
          <p:nvPr>
            <p:ph type="body" idx="1"/>
          </p:nvPr>
        </p:nvSpPr>
        <p:spPr>
          <a:xfrm>
            <a:off x="704850" y="1689588"/>
            <a:ext cx="7848600" cy="19050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0" u="sng" strike="noStrike" cap="none">
                <a:solidFill>
                  <a:schemeClr val="hlink"/>
                </a:solidFill>
                <a:latin typeface="Corbel"/>
                <a:ea typeface="Corbel"/>
                <a:cs typeface="Corbel"/>
                <a:sym typeface="Corbel"/>
                <a:hlinkClick r:id="rId4"/>
              </a:rPr>
              <a:t>Solomon Asch </a:t>
            </a:r>
            <a:r>
              <a:rPr lang="en-US" sz="2000" b="0" i="0" u="none" strike="noStrike" cap="none">
                <a:solidFill>
                  <a:schemeClr val="dk1"/>
                </a:solidFill>
                <a:latin typeface="Corbel"/>
                <a:ea typeface="Corbel"/>
                <a:cs typeface="Corbel"/>
                <a:sym typeface="Corbel"/>
              </a:rPr>
              <a:t>(1955) asked participants to judge line lengths, when most confederates would answer wrong, the participant would go along with it more than 1/3 of the time</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Participant experienced cognitive dissonance resulting from the conflicting beliefs/attitudes.</a:t>
            </a:r>
            <a:endParaRPr/>
          </a:p>
        </p:txBody>
      </p:sp>
      <p:pic>
        <p:nvPicPr>
          <p:cNvPr id="318" name="Google Shape;318;p42" descr="http://http-server.carleton.ca/~warrent/2100/asch-photo.jpg"/>
          <p:cNvPicPr preferRelativeResize="0"/>
          <p:nvPr/>
        </p:nvPicPr>
        <p:blipFill rotWithShape="1">
          <a:blip r:embed="rId5">
            <a:alphaModFix/>
          </a:blip>
          <a:srcRect/>
          <a:stretch/>
        </p:blipFill>
        <p:spPr>
          <a:xfrm>
            <a:off x="228600" y="4343400"/>
            <a:ext cx="5142869" cy="1828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When to Conform</a:t>
            </a:r>
            <a:endParaRPr sz="4000" b="0" i="0" u="none" strike="noStrike" cap="none">
              <a:solidFill>
                <a:schemeClr val="dk1"/>
              </a:solidFill>
              <a:latin typeface="Corbel"/>
              <a:ea typeface="Corbel"/>
              <a:cs typeface="Corbel"/>
              <a:sym typeface="Corbel"/>
            </a:endParaRPr>
          </a:p>
        </p:txBody>
      </p:sp>
      <p:sp>
        <p:nvSpPr>
          <p:cNvPr id="324" name="Google Shape;324;p43"/>
          <p:cNvSpPr txBox="1">
            <a:spLocks noGrp="1"/>
          </p:cNvSpPr>
          <p:nvPr>
            <p:ph type="body" idx="1"/>
          </p:nvPr>
        </p:nvSpPr>
        <p:spPr>
          <a:xfrm>
            <a:off x="304800" y="2133600"/>
            <a:ext cx="8153400" cy="4325112"/>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Feelings of incompetence or insecurity</a:t>
            </a:r>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3+ people present</a:t>
            </a:r>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Unanimous consensus within group</a:t>
            </a:r>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Group’s status or attractiveness is desirable</a:t>
            </a:r>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No prior commitment to any response</a:t>
            </a:r>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Others in the group observe one’s behavior</a:t>
            </a:r>
            <a:endParaRPr/>
          </a:p>
          <a:p>
            <a:pPr marL="342900" marR="0" lvl="1" indent="-48259" algn="l" rtl="0">
              <a:lnSpc>
                <a:spcPct val="90000"/>
              </a:lnSpc>
              <a:spcBef>
                <a:spcPts val="150"/>
              </a:spcBef>
              <a:spcAft>
                <a:spcPts val="0"/>
              </a:spcAft>
              <a:buClr>
                <a:schemeClr val="dk1"/>
              </a:buClr>
              <a:buSzPts val="1440"/>
              <a:buFont typeface="Corbel"/>
              <a:buNone/>
            </a:pPr>
            <a:endParaRPr sz="1800" b="0" i="0" u="none" strike="noStrike" cap="none">
              <a:solidFill>
                <a:schemeClr val="dk1"/>
              </a:solidFill>
              <a:latin typeface="Corbel"/>
              <a:ea typeface="Corbel"/>
              <a:cs typeface="Corbel"/>
              <a:sym typeface="Corbel"/>
            </a:endParaRPr>
          </a:p>
        </p:txBody>
      </p:sp>
      <p:pic>
        <p:nvPicPr>
          <p:cNvPr id="325" name="Google Shape;325;p43" descr="http://cac.ophony.org/wp-content/uploads/2011/09/conformity_115465.jpg"/>
          <p:cNvPicPr preferRelativeResize="0"/>
          <p:nvPr/>
        </p:nvPicPr>
        <p:blipFill rotWithShape="1">
          <a:blip r:embed="rId3">
            <a:alphaModFix/>
          </a:blip>
          <a:srcRect/>
          <a:stretch/>
        </p:blipFill>
        <p:spPr>
          <a:xfrm>
            <a:off x="5638800" y="2133600"/>
            <a:ext cx="3007178" cy="2590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4"/>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strike="noStrike" cap="none">
                <a:solidFill>
                  <a:srgbClr val="000000"/>
                </a:solidFill>
                <a:latin typeface="Corbel"/>
                <a:ea typeface="Corbel"/>
                <a:cs typeface="Corbel"/>
                <a:sym typeface="Corbel"/>
              </a:rPr>
              <a:t>Why Conform?</a:t>
            </a:r>
            <a:endParaRPr sz="4000" b="0" i="0" u="none" strike="noStrike" cap="none">
              <a:solidFill>
                <a:schemeClr val="dk1"/>
              </a:solidFill>
              <a:latin typeface="Corbel"/>
              <a:ea typeface="Corbel"/>
              <a:cs typeface="Corbel"/>
              <a:sym typeface="Corbel"/>
            </a:endParaRPr>
          </a:p>
        </p:txBody>
      </p:sp>
      <p:sp>
        <p:nvSpPr>
          <p:cNvPr id="332" name="Google Shape;332;p44"/>
          <p:cNvSpPr txBox="1">
            <a:spLocks noGrp="1"/>
          </p:cNvSpPr>
          <p:nvPr>
            <p:ph type="body" idx="1"/>
          </p:nvPr>
        </p:nvSpPr>
        <p:spPr>
          <a:xfrm>
            <a:off x="838200" y="1759744"/>
            <a:ext cx="3629758" cy="8239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1800" b="1" i="0" u="sng" strike="noStrike" cap="none">
                <a:solidFill>
                  <a:schemeClr val="hlink"/>
                </a:solidFill>
                <a:latin typeface="Corbel"/>
                <a:ea typeface="Corbel"/>
                <a:cs typeface="Corbel"/>
                <a:sym typeface="Corbel"/>
                <a:hlinkClick r:id="rId3"/>
              </a:rPr>
              <a:t>Normative Social Influence </a:t>
            </a:r>
            <a:endParaRPr sz="1800" b="1" i="0" u="none" strike="noStrike" cap="none">
              <a:solidFill>
                <a:schemeClr val="dk1"/>
              </a:solidFill>
              <a:latin typeface="Corbel"/>
              <a:ea typeface="Corbel"/>
              <a:cs typeface="Corbel"/>
              <a:sym typeface="Corbel"/>
            </a:endParaRPr>
          </a:p>
        </p:txBody>
      </p:sp>
      <p:sp>
        <p:nvSpPr>
          <p:cNvPr id="333" name="Google Shape;333;p44"/>
          <p:cNvSpPr txBox="1">
            <a:spLocks noGrp="1"/>
          </p:cNvSpPr>
          <p:nvPr>
            <p:ph type="body" idx="2"/>
          </p:nvPr>
        </p:nvSpPr>
        <p:spPr>
          <a:xfrm>
            <a:off x="530352" y="2708519"/>
            <a:ext cx="4194048" cy="38862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320"/>
              <a:buFont typeface="Corbel"/>
              <a:buChar char="•"/>
            </a:pPr>
            <a:r>
              <a:rPr lang="en-US" sz="1650" b="0" i="1" u="none" strike="noStrike" cap="none">
                <a:solidFill>
                  <a:schemeClr val="dk1"/>
                </a:solidFill>
                <a:latin typeface="Corbel"/>
                <a:ea typeface="Corbel"/>
                <a:cs typeface="Corbel"/>
                <a:sym typeface="Corbel"/>
              </a:rPr>
              <a:t>Conforming to </a:t>
            </a:r>
            <a:r>
              <a:rPr lang="en-US" sz="1650" b="1" i="1" u="none" strike="noStrike" cap="none">
                <a:solidFill>
                  <a:schemeClr val="dk1"/>
                </a:solidFill>
                <a:latin typeface="Corbel"/>
                <a:ea typeface="Corbel"/>
                <a:cs typeface="Corbel"/>
                <a:sym typeface="Corbel"/>
              </a:rPr>
              <a:t>gain social approval or avoid social rejection</a:t>
            </a:r>
            <a:endParaRPr/>
          </a:p>
          <a:p>
            <a:pPr marL="342900" marR="0" lvl="1" indent="-139700" algn="l" rtl="0">
              <a:lnSpc>
                <a:spcPct val="90000"/>
              </a:lnSpc>
              <a:spcBef>
                <a:spcPts val="150"/>
              </a:spcBef>
              <a:spcAft>
                <a:spcPts val="0"/>
              </a:spcAft>
              <a:buClr>
                <a:schemeClr val="dk1"/>
              </a:buClr>
              <a:buSzPts val="1200"/>
              <a:buFont typeface="Corbel"/>
              <a:buChar char="•"/>
            </a:pPr>
            <a:r>
              <a:rPr lang="en-US" sz="1500" b="0" i="1" u="none" strike="noStrike" cap="none">
                <a:solidFill>
                  <a:schemeClr val="dk1"/>
                </a:solidFill>
                <a:latin typeface="Corbel"/>
                <a:ea typeface="Corbel"/>
                <a:cs typeface="Corbel"/>
                <a:sym typeface="Corbel"/>
              </a:rPr>
              <a:t>Looking to others to get approval/avoid disapproval</a:t>
            </a:r>
            <a:endParaRPr/>
          </a:p>
          <a:p>
            <a:pPr marL="171450" marR="0" lvl="0" indent="-62229" algn="l" rtl="0">
              <a:lnSpc>
                <a:spcPct val="90000"/>
              </a:lnSpc>
              <a:spcBef>
                <a:spcPts val="1300"/>
              </a:spcBef>
              <a:spcAft>
                <a:spcPts val="0"/>
              </a:spcAft>
              <a:buClr>
                <a:schemeClr val="dk1"/>
              </a:buClr>
              <a:buSzPts val="1320"/>
              <a:buFont typeface="Corbel"/>
              <a:buNone/>
            </a:pPr>
            <a:endParaRPr sz="1650" b="0" i="1"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320"/>
              <a:buFont typeface="Corbel"/>
              <a:buChar char="•"/>
            </a:pPr>
            <a:r>
              <a:rPr lang="en-US" sz="1650" b="0" i="0" u="none" strike="noStrike" cap="none">
                <a:solidFill>
                  <a:schemeClr val="dk1"/>
                </a:solidFill>
                <a:latin typeface="Corbel"/>
                <a:ea typeface="Corbel"/>
                <a:cs typeface="Corbel"/>
                <a:sym typeface="Corbel"/>
              </a:rPr>
              <a:t>Giving a standing ovation at a concert because if you don’t, you’ll receive judgmental looks</a:t>
            </a:r>
            <a:endParaRPr/>
          </a:p>
          <a:p>
            <a:pPr marL="171450" marR="0" lvl="0" indent="-62229" algn="l" rtl="0">
              <a:lnSpc>
                <a:spcPct val="90000"/>
              </a:lnSpc>
              <a:spcBef>
                <a:spcPts val="1000"/>
              </a:spcBef>
              <a:spcAft>
                <a:spcPts val="0"/>
              </a:spcAft>
              <a:buClr>
                <a:schemeClr val="dk1"/>
              </a:buClr>
              <a:buSzPts val="1320"/>
              <a:buFont typeface="Corbel"/>
              <a:buNone/>
            </a:pPr>
            <a:endParaRPr sz="1650" b="0" i="0" u="none" strike="noStrike" cap="none">
              <a:solidFill>
                <a:schemeClr val="dk1"/>
              </a:solidFill>
              <a:latin typeface="Corbel"/>
              <a:ea typeface="Corbel"/>
              <a:cs typeface="Corbel"/>
              <a:sym typeface="Corbel"/>
            </a:endParaRPr>
          </a:p>
          <a:p>
            <a:pPr marL="171450" marR="0" lvl="0" indent="0" algn="l" rtl="0">
              <a:lnSpc>
                <a:spcPct val="90000"/>
              </a:lnSpc>
              <a:spcBef>
                <a:spcPts val="1000"/>
              </a:spcBef>
              <a:spcAft>
                <a:spcPts val="0"/>
              </a:spcAft>
              <a:buNone/>
            </a:pPr>
            <a:endParaRPr sz="1650" b="0" i="0" u="none" strike="noStrike" cap="none">
              <a:solidFill>
                <a:schemeClr val="dk1"/>
              </a:solidFill>
              <a:latin typeface="Corbel"/>
              <a:ea typeface="Corbel"/>
              <a:cs typeface="Corbel"/>
              <a:sym typeface="Corbel"/>
            </a:endParaRPr>
          </a:p>
        </p:txBody>
      </p:sp>
      <p:sp>
        <p:nvSpPr>
          <p:cNvPr id="334" name="Google Shape;334;p44"/>
          <p:cNvSpPr txBox="1">
            <a:spLocks noGrp="1"/>
          </p:cNvSpPr>
          <p:nvPr>
            <p:ph type="body" idx="3"/>
          </p:nvPr>
        </p:nvSpPr>
        <p:spPr>
          <a:xfrm>
            <a:off x="4721225" y="2098430"/>
            <a:ext cx="4194175" cy="49237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1800" b="1" i="0" u="sng" strike="noStrike" cap="none">
                <a:solidFill>
                  <a:schemeClr val="hlink"/>
                </a:solidFill>
                <a:latin typeface="Corbel"/>
                <a:ea typeface="Corbel"/>
                <a:cs typeface="Corbel"/>
                <a:sym typeface="Corbel"/>
                <a:hlinkClick r:id="rId4"/>
              </a:rPr>
              <a:t>Informational Social Influence</a:t>
            </a:r>
            <a:endParaRPr sz="1800" b="1" i="0" u="none" strike="noStrike" cap="none">
              <a:solidFill>
                <a:schemeClr val="dk1"/>
              </a:solidFill>
              <a:latin typeface="Corbel"/>
              <a:ea typeface="Corbel"/>
              <a:cs typeface="Corbel"/>
              <a:sym typeface="Corbel"/>
            </a:endParaRPr>
          </a:p>
        </p:txBody>
      </p:sp>
      <p:sp>
        <p:nvSpPr>
          <p:cNvPr id="335" name="Google Shape;335;p44"/>
          <p:cNvSpPr txBox="1">
            <a:spLocks noGrp="1"/>
          </p:cNvSpPr>
          <p:nvPr>
            <p:ph type="body" idx="4"/>
          </p:nvPr>
        </p:nvSpPr>
        <p:spPr>
          <a:xfrm>
            <a:off x="4572000" y="2708518"/>
            <a:ext cx="4188079" cy="4149481"/>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320"/>
              <a:buFont typeface="Corbel"/>
              <a:buChar char="•"/>
            </a:pPr>
            <a:r>
              <a:rPr lang="en-US" sz="1650" b="0" i="1" u="none" strike="noStrike" cap="none">
                <a:solidFill>
                  <a:schemeClr val="dk1"/>
                </a:solidFill>
                <a:latin typeface="Corbel"/>
                <a:ea typeface="Corbel"/>
                <a:cs typeface="Corbel"/>
                <a:sym typeface="Corbel"/>
              </a:rPr>
              <a:t>Conforming due to </a:t>
            </a:r>
            <a:r>
              <a:rPr lang="en-US" sz="1650" b="1" i="1" u="none" strike="noStrike" cap="none">
                <a:solidFill>
                  <a:schemeClr val="dk1"/>
                </a:solidFill>
                <a:latin typeface="Corbel"/>
                <a:ea typeface="Corbel"/>
                <a:cs typeface="Corbel"/>
                <a:sym typeface="Corbel"/>
              </a:rPr>
              <a:t>uncertainty about how to act/think </a:t>
            </a:r>
            <a:endParaRPr/>
          </a:p>
          <a:p>
            <a:pPr marL="342900" marR="0" lvl="1" indent="-139700" algn="l" rtl="0">
              <a:lnSpc>
                <a:spcPct val="90000"/>
              </a:lnSpc>
              <a:spcBef>
                <a:spcPts val="150"/>
              </a:spcBef>
              <a:spcAft>
                <a:spcPts val="0"/>
              </a:spcAft>
              <a:buClr>
                <a:schemeClr val="dk1"/>
              </a:buClr>
              <a:buSzPts val="1200"/>
              <a:buFont typeface="Corbel"/>
              <a:buChar char="•"/>
            </a:pPr>
            <a:r>
              <a:rPr lang="en-US" sz="1500" b="0" i="1" u="none" strike="noStrike" cap="none">
                <a:solidFill>
                  <a:schemeClr val="dk1"/>
                </a:solidFill>
                <a:latin typeface="Corbel"/>
                <a:ea typeface="Corbel"/>
                <a:cs typeface="Corbel"/>
                <a:sym typeface="Corbel"/>
              </a:rPr>
              <a:t>Looking to others for information</a:t>
            </a:r>
            <a:r>
              <a:rPr lang="en-US" sz="1500" b="1" i="0" u="none" strike="noStrike" cap="none">
                <a:solidFill>
                  <a:schemeClr val="dk1"/>
                </a:solidFill>
                <a:latin typeface="Corbel"/>
                <a:ea typeface="Corbel"/>
                <a:cs typeface="Corbel"/>
                <a:sym typeface="Corbel"/>
              </a:rPr>
              <a:t> </a:t>
            </a:r>
            <a:r>
              <a:rPr lang="en-US" sz="1500" b="0" i="1" u="none" strike="noStrike" cap="none">
                <a:solidFill>
                  <a:schemeClr val="dk1"/>
                </a:solidFill>
                <a:latin typeface="Corbel"/>
                <a:ea typeface="Corbel"/>
                <a:cs typeface="Corbel"/>
                <a:sym typeface="Corbel"/>
              </a:rPr>
              <a:t>on what to do</a:t>
            </a:r>
            <a:endParaRPr/>
          </a:p>
          <a:p>
            <a:pPr marL="171450" marR="0" lvl="0" indent="-62229" algn="l" rtl="0">
              <a:lnSpc>
                <a:spcPct val="90000"/>
              </a:lnSpc>
              <a:spcBef>
                <a:spcPts val="1300"/>
              </a:spcBef>
              <a:spcAft>
                <a:spcPts val="0"/>
              </a:spcAft>
              <a:buClr>
                <a:schemeClr val="dk1"/>
              </a:buClr>
              <a:buSzPts val="1320"/>
              <a:buFont typeface="Corbel"/>
              <a:buNone/>
            </a:pPr>
            <a:endParaRPr sz="1650" b="0" i="1"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320"/>
              <a:buFont typeface="Corbel"/>
              <a:buChar char="•"/>
            </a:pPr>
            <a:r>
              <a:rPr lang="en-US" sz="1650" b="0" i="0" u="none" strike="noStrike" cap="none">
                <a:solidFill>
                  <a:schemeClr val="dk1"/>
                </a:solidFill>
                <a:latin typeface="Corbel"/>
                <a:ea typeface="Corbel"/>
                <a:cs typeface="Corbel"/>
                <a:sym typeface="Corbel"/>
              </a:rPr>
              <a:t>Giving a standing ovation at a concert because you are unsure if you should, but you see others do it.</a:t>
            </a:r>
            <a:endParaRPr/>
          </a:p>
          <a:p>
            <a:pPr marL="171450" marR="0" lvl="0" indent="-62229" algn="l" rtl="0">
              <a:lnSpc>
                <a:spcPct val="90000"/>
              </a:lnSpc>
              <a:spcBef>
                <a:spcPts val="1000"/>
              </a:spcBef>
              <a:spcAft>
                <a:spcPts val="0"/>
              </a:spcAft>
              <a:buClr>
                <a:schemeClr val="dk1"/>
              </a:buClr>
              <a:buSzPts val="1320"/>
              <a:buFont typeface="Corbel"/>
              <a:buNone/>
            </a:pPr>
            <a:endParaRPr sz="1650" b="0" i="0" u="none" strike="noStrike" cap="none">
              <a:solidFill>
                <a:schemeClr val="dk1"/>
              </a:solidFill>
              <a:latin typeface="Corbel"/>
              <a:ea typeface="Corbel"/>
              <a:cs typeface="Corbel"/>
              <a:sym typeface="Corbel"/>
            </a:endParaRPr>
          </a:p>
          <a:p>
            <a:pPr marL="171450" marR="0" lvl="0" indent="0" algn="l" rtl="0">
              <a:lnSpc>
                <a:spcPct val="90000"/>
              </a:lnSpc>
              <a:spcBef>
                <a:spcPts val="1000"/>
              </a:spcBef>
              <a:spcAft>
                <a:spcPts val="0"/>
              </a:spcAft>
              <a:buNone/>
            </a:pPr>
            <a:endParaRPr sz="1650" b="0" i="0" u="none" strike="noStrike" cap="none">
              <a:solidFill>
                <a:schemeClr val="dk1"/>
              </a:solidFill>
              <a:latin typeface="Corbel"/>
              <a:ea typeface="Corbel"/>
              <a:cs typeface="Corbel"/>
              <a:sym typeface="Corbe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Obedience</a:t>
            </a:r>
            <a:endParaRPr sz="4000" b="0" i="0" u="none" strike="noStrike" cap="none">
              <a:solidFill>
                <a:schemeClr val="dk1"/>
              </a:solidFill>
              <a:latin typeface="Corbel"/>
              <a:ea typeface="Corbel"/>
              <a:cs typeface="Corbel"/>
              <a:sym typeface="Corbel"/>
            </a:endParaRPr>
          </a:p>
        </p:txBody>
      </p:sp>
      <p:sp>
        <p:nvSpPr>
          <p:cNvPr id="341" name="Google Shape;341;p45"/>
          <p:cNvSpPr txBox="1">
            <a:spLocks noGrp="1"/>
          </p:cNvSpPr>
          <p:nvPr>
            <p:ph type="body" idx="1"/>
          </p:nvPr>
        </p:nvSpPr>
        <p:spPr>
          <a:xfrm>
            <a:off x="457200" y="2249424"/>
            <a:ext cx="4419600" cy="4325112"/>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1" u="none" strike="noStrike" cap="none">
                <a:solidFill>
                  <a:schemeClr val="dk1"/>
                </a:solidFill>
                <a:latin typeface="Corbel"/>
                <a:ea typeface="Corbel"/>
                <a:cs typeface="Corbel"/>
                <a:sym typeface="Corbel"/>
              </a:rPr>
              <a:t>Complying to social pressures and authority</a:t>
            </a:r>
            <a:endParaRPr/>
          </a:p>
          <a:p>
            <a:pPr marL="171450" marR="0" lvl="0" indent="-44450" algn="l" rtl="0">
              <a:lnSpc>
                <a:spcPct val="90000"/>
              </a:lnSpc>
              <a:spcBef>
                <a:spcPts val="1000"/>
              </a:spcBef>
              <a:spcAft>
                <a:spcPts val="0"/>
              </a:spcAft>
              <a:buClr>
                <a:schemeClr val="dk1"/>
              </a:buClr>
              <a:buSzPts val="1600"/>
              <a:buFont typeface="Corbel"/>
              <a:buNone/>
            </a:pPr>
            <a:endParaRPr sz="2000" b="0" i="1" u="none" strike="noStrike" cap="none">
              <a:solidFill>
                <a:schemeClr val="dk1"/>
              </a:solidFill>
              <a:latin typeface="Corbel"/>
              <a:ea typeface="Corbel"/>
              <a:cs typeface="Corbel"/>
              <a:sym typeface="Corbel"/>
            </a:endParaRPr>
          </a:p>
          <a:p>
            <a:pPr marL="0" marR="0" lvl="0" indent="0" algn="l" rtl="0">
              <a:lnSpc>
                <a:spcPct val="90000"/>
              </a:lnSpc>
              <a:spcBef>
                <a:spcPts val="1000"/>
              </a:spcBef>
              <a:spcAft>
                <a:spcPts val="0"/>
              </a:spcAft>
              <a:buNone/>
            </a:pPr>
            <a:r>
              <a:rPr lang="en-US" sz="2000" b="0" i="0" u="sng" strike="noStrike" cap="none">
                <a:solidFill>
                  <a:schemeClr val="hlink"/>
                </a:solidFill>
                <a:latin typeface="Corbel"/>
                <a:ea typeface="Corbel"/>
                <a:cs typeface="Corbel"/>
                <a:sym typeface="Corbel"/>
                <a:hlinkClick r:id="rId3"/>
              </a:rPr>
              <a:t>Milgram’s Obedience Experiments </a:t>
            </a:r>
            <a:r>
              <a:rPr lang="en-US" sz="2000" b="0" i="0" u="none" strike="noStrike" cap="none">
                <a:solidFill>
                  <a:schemeClr val="dk1"/>
                </a:solidFill>
                <a:latin typeface="Corbel"/>
                <a:ea typeface="Corbel"/>
                <a:cs typeface="Corbel"/>
                <a:sym typeface="Corbel"/>
              </a:rPr>
              <a:t>(1963,1974)</a:t>
            </a:r>
            <a:endParaRPr/>
          </a:p>
          <a:p>
            <a:pPr marL="365760" marR="0" lvl="1" indent="-137159"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Paired teacher and learner; the learner received a “shock” for every wrong answer; shocks increased in intensity as questions continued.</a:t>
            </a:r>
            <a:endParaRPr/>
          </a:p>
          <a:p>
            <a:pPr marL="365760" marR="0" lvl="1" indent="-137159"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63% (of 40 in the original experiment) completed the shock hierarchy.</a:t>
            </a:r>
            <a:endParaRPr/>
          </a:p>
          <a:p>
            <a:pPr marL="365760" marR="0" lvl="1" indent="-137159"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Participants experienced cognitive dissonance. </a:t>
            </a:r>
            <a:endParaRPr/>
          </a:p>
        </p:txBody>
      </p:sp>
      <p:pic>
        <p:nvPicPr>
          <p:cNvPr id="342" name="Google Shape;342;p45" descr="File:Milgram Experiment v2.png">
            <a:hlinkClick r:id="rId4"/>
          </p:cNvPr>
          <p:cNvPicPr preferRelativeResize="0"/>
          <p:nvPr/>
        </p:nvPicPr>
        <p:blipFill rotWithShape="1">
          <a:blip r:embed="rId5">
            <a:alphaModFix/>
          </a:blip>
          <a:srcRect/>
          <a:stretch/>
        </p:blipFill>
        <p:spPr>
          <a:xfrm>
            <a:off x="6809786" y="1219200"/>
            <a:ext cx="2334214" cy="2962276"/>
          </a:xfrm>
          <a:prstGeom prst="rect">
            <a:avLst/>
          </a:prstGeom>
          <a:noFill/>
          <a:ln>
            <a:noFill/>
          </a:ln>
        </p:spPr>
      </p:pic>
      <p:pic>
        <p:nvPicPr>
          <p:cNvPr id="343" name="Google Shape;343;p45" descr="File:Milgram Experiment advertising.png">
            <a:hlinkClick r:id="rId4"/>
          </p:cNvPr>
          <p:cNvPicPr preferRelativeResize="0"/>
          <p:nvPr/>
        </p:nvPicPr>
        <p:blipFill rotWithShape="1">
          <a:blip r:embed="rId6">
            <a:alphaModFix/>
          </a:blip>
          <a:srcRect/>
          <a:stretch/>
        </p:blipFill>
        <p:spPr>
          <a:xfrm>
            <a:off x="4572000" y="838200"/>
            <a:ext cx="2145792" cy="3352800"/>
          </a:xfrm>
          <a:prstGeom prst="rect">
            <a:avLst/>
          </a:prstGeom>
          <a:noFill/>
          <a:ln>
            <a:noFill/>
          </a:ln>
        </p:spPr>
      </p:pic>
      <p:pic>
        <p:nvPicPr>
          <p:cNvPr id="344" name="Google Shape;344;p45" descr="http://www.spring.org.uk/images/shock_generator.jpg"/>
          <p:cNvPicPr preferRelativeResize="0"/>
          <p:nvPr/>
        </p:nvPicPr>
        <p:blipFill rotWithShape="1">
          <a:blip r:embed="rId7">
            <a:alphaModFix/>
          </a:blip>
          <a:srcRect/>
          <a:stretch/>
        </p:blipFill>
        <p:spPr>
          <a:xfrm>
            <a:off x="4876800" y="4419600"/>
            <a:ext cx="3729036" cy="2209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6"/>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Obedience </a:t>
            </a:r>
            <a:endParaRPr sz="4000" b="0" i="0" u="none" strike="noStrike" cap="none">
              <a:solidFill>
                <a:schemeClr val="dk1"/>
              </a:solidFill>
              <a:latin typeface="Corbel"/>
              <a:ea typeface="Corbel"/>
              <a:cs typeface="Corbel"/>
              <a:sym typeface="Corbel"/>
            </a:endParaRPr>
          </a:p>
        </p:txBody>
      </p:sp>
      <p:sp>
        <p:nvSpPr>
          <p:cNvPr id="350" name="Google Shape;350;p46"/>
          <p:cNvSpPr txBox="1">
            <a:spLocks noGrp="1"/>
          </p:cNvSpPr>
          <p:nvPr>
            <p:ph type="body" idx="1"/>
          </p:nvPr>
        </p:nvSpPr>
        <p:spPr>
          <a:xfrm>
            <a:off x="304800" y="1752600"/>
            <a:ext cx="8229600" cy="1712976"/>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Why continue to shock?</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Presence of authority figures</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Prestigious institutions</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Depersonalization and distance of victims</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No role models for defiance</a:t>
            </a:r>
            <a:endParaRPr/>
          </a:p>
          <a:p>
            <a:pPr marL="342900" marR="0" lvl="1" indent="-48259" algn="l" rtl="0">
              <a:lnSpc>
                <a:spcPct val="90000"/>
              </a:lnSpc>
              <a:spcBef>
                <a:spcPts val="450"/>
              </a:spcBef>
              <a:spcAft>
                <a:spcPts val="0"/>
              </a:spcAft>
              <a:buClr>
                <a:schemeClr val="dk1"/>
              </a:buClr>
              <a:buSzPts val="1440"/>
              <a:buFont typeface="Corbel"/>
              <a:buNone/>
            </a:pPr>
            <a:endParaRPr sz="1800" b="0" i="0" u="none" strike="noStrike" cap="none">
              <a:solidFill>
                <a:schemeClr val="dk1"/>
              </a:solidFill>
              <a:latin typeface="Corbel"/>
              <a:ea typeface="Corbel"/>
              <a:cs typeface="Corbel"/>
              <a:sym typeface="Corbel"/>
            </a:endParaRPr>
          </a:p>
        </p:txBody>
      </p:sp>
      <p:pic>
        <p:nvPicPr>
          <p:cNvPr id="351" name="Google Shape;351;p46" descr="http://www.stanford.edu/~zim/ZIM%20LUCIFER%20POLAND.key/milgram%20chart.jpg"/>
          <p:cNvPicPr preferRelativeResize="0"/>
          <p:nvPr/>
        </p:nvPicPr>
        <p:blipFill rotWithShape="1">
          <a:blip r:embed="rId3">
            <a:alphaModFix/>
          </a:blip>
          <a:srcRect/>
          <a:stretch/>
        </p:blipFill>
        <p:spPr>
          <a:xfrm>
            <a:off x="1455150" y="3613175"/>
            <a:ext cx="5928900" cy="2911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7"/>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Obedience</a:t>
            </a:r>
            <a:endParaRPr sz="4000" b="0" i="0" u="none" strike="noStrike" cap="none">
              <a:solidFill>
                <a:schemeClr val="dk1"/>
              </a:solidFill>
              <a:latin typeface="Corbel"/>
              <a:ea typeface="Corbel"/>
              <a:cs typeface="Corbel"/>
              <a:sym typeface="Corbel"/>
            </a:endParaRPr>
          </a:p>
        </p:txBody>
      </p:sp>
      <p:sp>
        <p:nvSpPr>
          <p:cNvPr id="358" name="Google Shape;358;p47"/>
          <p:cNvSpPr txBox="1">
            <a:spLocks noGrp="1"/>
          </p:cNvSpPr>
          <p:nvPr>
            <p:ph type="body" idx="1"/>
          </p:nvPr>
        </p:nvSpPr>
        <p:spPr>
          <a:xfrm>
            <a:off x="495300" y="1981200"/>
            <a:ext cx="8420100" cy="43251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1" u="none" strike="noStrike" cap="none">
                <a:solidFill>
                  <a:schemeClr val="dk1"/>
                </a:solidFill>
                <a:latin typeface="Corbel"/>
                <a:ea typeface="Corbel"/>
                <a:cs typeface="Corbel"/>
                <a:sym typeface="Corbel"/>
              </a:rPr>
              <a:t>“The most fundamental lesson of our study is that ordinary people, simply doing their jobs, and without any particular hostility on their part, can become agents in a terrible destructive process…” </a:t>
            </a:r>
            <a:endParaRPr sz="2000" b="0" i="0" u="none" strike="noStrike" cap="none">
              <a:solidFill>
                <a:schemeClr val="dk1"/>
              </a:solidFill>
              <a:latin typeface="Corbel"/>
              <a:ea typeface="Corbel"/>
              <a:cs typeface="Corbel"/>
              <a:sym typeface="Corbel"/>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Milgram</a:t>
            </a:r>
            <a:endParaRPr sz="1800" b="0" i="0" u="none" strike="noStrike" cap="none">
              <a:solidFill>
                <a:schemeClr val="dk1"/>
              </a:solidFill>
              <a:latin typeface="Corbel"/>
              <a:ea typeface="Corbel"/>
              <a:cs typeface="Corbel"/>
              <a:sym typeface="Corbel"/>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Foot-in-door-phenomenon</a:t>
            </a:r>
            <a:endParaRPr sz="1800" b="0" i="0" u="none" strike="noStrike" cap="none">
              <a:solidFill>
                <a:schemeClr val="dk1"/>
              </a:solidFill>
              <a:latin typeface="Corbel"/>
              <a:ea typeface="Corbel"/>
              <a:cs typeface="Corbel"/>
              <a:sym typeface="Corbel"/>
            </a:endParaRPr>
          </a:p>
          <a:p>
            <a:pPr marL="342900" marR="0" lvl="1" indent="-139700" algn="l" rtl="0">
              <a:lnSpc>
                <a:spcPct val="90000"/>
              </a:lnSpc>
              <a:spcBef>
                <a:spcPts val="450"/>
              </a:spcBef>
              <a:spcAft>
                <a:spcPts val="0"/>
              </a:spcAft>
              <a:buClr>
                <a:schemeClr val="dk1"/>
              </a:buClr>
              <a:buSzPts val="1440"/>
              <a:buFont typeface="Corbel"/>
              <a:buChar char="•"/>
            </a:pPr>
            <a:r>
              <a:rPr lang="en-US"/>
              <a:t>Cognitive dissonance</a:t>
            </a:r>
            <a:endParaRPr/>
          </a:p>
          <a:p>
            <a:pPr marL="171450" marR="0" lvl="0" indent="-44450" algn="l" rtl="0">
              <a:lnSpc>
                <a:spcPct val="90000"/>
              </a:lnSpc>
              <a:spcBef>
                <a:spcPts val="1300"/>
              </a:spcBef>
              <a:spcAft>
                <a:spcPts val="0"/>
              </a:spcAft>
              <a:buClr>
                <a:schemeClr val="dk1"/>
              </a:buClr>
              <a:buSzPts val="1600"/>
              <a:buFont typeface="Corbel"/>
              <a:buNone/>
            </a:pPr>
            <a:endParaRPr sz="200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1" u="none" strike="noStrike" cap="none">
                <a:solidFill>
                  <a:schemeClr val="dk1"/>
                </a:solidFill>
                <a:latin typeface="Corbel"/>
                <a:ea typeface="Corbel"/>
                <a:cs typeface="Corbel"/>
                <a:sym typeface="Corbel"/>
              </a:rPr>
              <a:t>“I was only following orders.”</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Adolf Eichmann, Director of Nazi deportation of Jews to concentration camps</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People also have free will.</a:t>
            </a:r>
            <a:endParaRPr/>
          </a:p>
          <a:p>
            <a:pPr marL="171450" marR="0" lvl="0" indent="-44450" algn="l" rtl="0">
              <a:lnSpc>
                <a:spcPct val="90000"/>
              </a:lnSpc>
              <a:spcBef>
                <a:spcPts val="1300"/>
              </a:spcBef>
              <a:spcAft>
                <a:spcPts val="0"/>
              </a:spcAft>
              <a:buClr>
                <a:schemeClr val="dk1"/>
              </a:buClr>
              <a:buSzPts val="1600"/>
              <a:buFont typeface="Corbel"/>
              <a:buNone/>
            </a:pPr>
            <a:endParaRPr sz="200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600"/>
              <a:buFont typeface="Corbel"/>
              <a:buChar char="•"/>
            </a:pPr>
            <a:r>
              <a:rPr lang="en-US" sz="2000" b="1" i="1" u="none" strike="noStrike" cap="none">
                <a:solidFill>
                  <a:schemeClr val="dk1"/>
                </a:solidFill>
                <a:latin typeface="Corbel"/>
                <a:ea typeface="Corbel"/>
                <a:cs typeface="Corbel"/>
                <a:sym typeface="Corbel"/>
              </a:rPr>
              <a:t>Bottom line: When considering to conform/not conform or to obey/disobey, consider the context and the consequences.</a:t>
            </a:r>
            <a:endParaRPr b="1"/>
          </a:p>
          <a:p>
            <a:pPr marL="171450" marR="0" lvl="0" indent="-44450" algn="l" rtl="0">
              <a:lnSpc>
                <a:spcPct val="90000"/>
              </a:lnSpc>
              <a:spcBef>
                <a:spcPts val="1000"/>
              </a:spcBef>
              <a:spcAft>
                <a:spcPts val="0"/>
              </a:spcAft>
              <a:buClr>
                <a:schemeClr val="dk1"/>
              </a:buClr>
              <a:buSzPts val="1600"/>
              <a:buFont typeface="Corbel"/>
              <a:buNone/>
            </a:pPr>
            <a:endParaRPr sz="2000" b="0" i="0" u="none" strike="noStrike" cap="none">
              <a:solidFill>
                <a:schemeClr val="dk1"/>
              </a:solidFill>
              <a:latin typeface="Corbel"/>
              <a:ea typeface="Corbel"/>
              <a:cs typeface="Corbel"/>
              <a:sym typeface="Corbe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8"/>
          <p:cNvSpPr txBox="1">
            <a:spLocks noGrp="1"/>
          </p:cNvSpPr>
          <p:nvPr>
            <p:ph type="title"/>
          </p:nvPr>
        </p:nvSpPr>
        <p:spPr>
          <a:xfrm>
            <a:off x="990600" y="1109663"/>
            <a:ext cx="7209728" cy="2852737"/>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chemeClr val="dk1"/>
              </a:buClr>
              <a:buFont typeface="Corbel"/>
              <a:buNone/>
            </a:pPr>
            <a:r>
              <a:rPr lang="en-US" sz="6000" b="0" i="0" u="none" strike="noStrike" cap="none">
                <a:solidFill>
                  <a:schemeClr val="dk1"/>
                </a:solidFill>
                <a:latin typeface="Corbel"/>
                <a:ea typeface="Corbel"/>
                <a:cs typeface="Corbel"/>
                <a:sym typeface="Corbel"/>
              </a:rPr>
              <a:t>GROUP INFLUENCE</a:t>
            </a:r>
            <a:endParaRPr sz="6000" b="0" i="0" u="none" strike="noStrike" cap="none">
              <a:solidFill>
                <a:schemeClr val="dk1"/>
              </a:solidFill>
              <a:latin typeface="Corbel"/>
              <a:ea typeface="Corbel"/>
              <a:cs typeface="Corbel"/>
              <a:sym typeface="Corbel"/>
            </a:endParaRPr>
          </a:p>
        </p:txBody>
      </p:sp>
      <p:sp>
        <p:nvSpPr>
          <p:cNvPr id="364" name="Google Shape;364;p48"/>
          <p:cNvSpPr txBox="1">
            <a:spLocks noGrp="1"/>
          </p:cNvSpPr>
          <p:nvPr>
            <p:ph type="body" idx="1"/>
          </p:nvPr>
        </p:nvSpPr>
        <p:spPr>
          <a:xfrm>
            <a:off x="722313" y="4052888"/>
            <a:ext cx="7772400" cy="265271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Font typeface="Corbel"/>
              <a:buNone/>
            </a:pPr>
            <a:r>
              <a:rPr lang="en-US" sz="1665" b="1" i="1" u="none" strike="noStrike" cap="none">
                <a:solidFill>
                  <a:schemeClr val="dk1"/>
                </a:solidFill>
                <a:latin typeface="Corbel"/>
                <a:ea typeface="Corbel"/>
                <a:cs typeface="Corbel"/>
                <a:sym typeface="Corbel"/>
              </a:rPr>
              <a:t>Individuals in groups</a:t>
            </a:r>
            <a:endParaRPr b="1"/>
          </a:p>
          <a:p>
            <a:pPr marL="0" marR="0" lvl="0" indent="0" algn="ctr" rtl="0">
              <a:lnSpc>
                <a:spcPct val="80000"/>
              </a:lnSpc>
              <a:spcBef>
                <a:spcPts val="1000"/>
              </a:spcBef>
              <a:spcAft>
                <a:spcPts val="0"/>
              </a:spcAft>
              <a:buNone/>
            </a:pPr>
            <a:r>
              <a:rPr lang="en-US" sz="1665" b="0" i="0" u="none" strike="noStrike" cap="none">
                <a:solidFill>
                  <a:schemeClr val="dk1"/>
                </a:solidFill>
                <a:latin typeface="Corbel"/>
                <a:ea typeface="Corbel"/>
                <a:cs typeface="Corbel"/>
                <a:sym typeface="Corbel"/>
              </a:rPr>
              <a:t>social facilitation</a:t>
            </a:r>
            <a:endParaRPr/>
          </a:p>
          <a:p>
            <a:pPr marL="0" marR="0" lvl="0" indent="0" algn="ctr" rtl="0">
              <a:lnSpc>
                <a:spcPct val="80000"/>
              </a:lnSpc>
              <a:spcBef>
                <a:spcPts val="1000"/>
              </a:spcBef>
              <a:spcAft>
                <a:spcPts val="0"/>
              </a:spcAft>
              <a:buNone/>
            </a:pPr>
            <a:r>
              <a:rPr lang="en-US" sz="1665" b="0" i="0" u="none" strike="noStrike" cap="none">
                <a:solidFill>
                  <a:schemeClr val="dk1"/>
                </a:solidFill>
                <a:latin typeface="Corbel"/>
                <a:ea typeface="Corbel"/>
                <a:cs typeface="Corbel"/>
                <a:sym typeface="Corbel"/>
              </a:rPr>
              <a:t>social loafing</a:t>
            </a:r>
            <a:endParaRPr/>
          </a:p>
          <a:p>
            <a:pPr marL="0" marR="0" lvl="0" indent="0" algn="ctr" rtl="0">
              <a:lnSpc>
                <a:spcPct val="80000"/>
              </a:lnSpc>
              <a:spcBef>
                <a:spcPts val="1000"/>
              </a:spcBef>
              <a:spcAft>
                <a:spcPts val="0"/>
              </a:spcAft>
              <a:buNone/>
            </a:pPr>
            <a:r>
              <a:rPr lang="en-US" sz="1665" b="0" i="0" u="none" strike="noStrike" cap="none">
                <a:solidFill>
                  <a:schemeClr val="dk1"/>
                </a:solidFill>
                <a:latin typeface="Corbel"/>
                <a:ea typeface="Corbel"/>
                <a:cs typeface="Corbel"/>
                <a:sym typeface="Corbel"/>
              </a:rPr>
              <a:t>deindividuation</a:t>
            </a:r>
            <a:endParaRPr sz="1665" b="0" i="0" u="none" strike="noStrike" cap="none">
              <a:solidFill>
                <a:schemeClr val="dk1"/>
              </a:solidFill>
              <a:latin typeface="Corbel"/>
              <a:ea typeface="Corbel"/>
              <a:cs typeface="Corbel"/>
              <a:sym typeface="Corbel"/>
            </a:endParaRPr>
          </a:p>
          <a:p>
            <a:pPr marL="0" marR="0" lvl="0" indent="0" algn="ctr" rtl="0">
              <a:lnSpc>
                <a:spcPct val="80000"/>
              </a:lnSpc>
              <a:spcBef>
                <a:spcPts val="1000"/>
              </a:spcBef>
              <a:spcAft>
                <a:spcPts val="0"/>
              </a:spcAft>
              <a:buClr>
                <a:schemeClr val="dk1"/>
              </a:buClr>
              <a:buFont typeface="Corbel"/>
              <a:buNone/>
            </a:pPr>
            <a:r>
              <a:rPr lang="en-US" sz="1665" b="1" i="1" u="none" strike="noStrike" cap="none">
                <a:solidFill>
                  <a:schemeClr val="dk1"/>
                </a:solidFill>
                <a:latin typeface="Corbel"/>
                <a:ea typeface="Corbel"/>
                <a:cs typeface="Corbel"/>
                <a:sym typeface="Corbel"/>
              </a:rPr>
              <a:t>Groups as a whole</a:t>
            </a:r>
            <a:endParaRPr b="1"/>
          </a:p>
          <a:p>
            <a:pPr marL="0" marR="0" lvl="0" indent="0" algn="ctr" rtl="0">
              <a:lnSpc>
                <a:spcPct val="80000"/>
              </a:lnSpc>
              <a:spcBef>
                <a:spcPts val="1000"/>
              </a:spcBef>
              <a:spcAft>
                <a:spcPts val="0"/>
              </a:spcAft>
              <a:buNone/>
            </a:pPr>
            <a:r>
              <a:rPr lang="en-US" sz="1665" b="0" i="0" u="none" strike="noStrike" cap="none">
                <a:solidFill>
                  <a:schemeClr val="dk1"/>
                </a:solidFill>
                <a:latin typeface="Corbel"/>
                <a:ea typeface="Corbel"/>
                <a:cs typeface="Corbel"/>
                <a:sym typeface="Corbel"/>
              </a:rPr>
              <a:t>group polarization</a:t>
            </a:r>
            <a:endParaRPr/>
          </a:p>
          <a:p>
            <a:pPr marL="0" marR="0" lvl="0" indent="0" algn="ctr" rtl="0">
              <a:lnSpc>
                <a:spcPct val="80000"/>
              </a:lnSpc>
              <a:spcBef>
                <a:spcPts val="1000"/>
              </a:spcBef>
              <a:spcAft>
                <a:spcPts val="0"/>
              </a:spcAft>
              <a:buNone/>
            </a:pPr>
            <a:r>
              <a:rPr lang="en-US" sz="1665" b="0" i="0" u="none" strike="noStrike" cap="none">
                <a:solidFill>
                  <a:schemeClr val="dk1"/>
                </a:solidFill>
                <a:latin typeface="Corbel"/>
                <a:ea typeface="Corbel"/>
                <a:cs typeface="Corbel"/>
                <a:sym typeface="Corbel"/>
              </a:rPr>
              <a:t>groupthink</a:t>
            </a:r>
            <a:endParaRPr sz="1665" b="0" i="0" u="none" strike="noStrike" cap="none">
              <a:solidFill>
                <a:schemeClr val="dk1"/>
              </a:solidFill>
              <a:latin typeface="Corbel"/>
              <a:ea typeface="Corbel"/>
              <a:cs typeface="Corbel"/>
              <a:sym typeface="Corbe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9"/>
          <p:cNvSpPr txBox="1">
            <a:spLocks noGrp="1"/>
          </p:cNvSpPr>
          <p:nvPr>
            <p:ph type="title"/>
          </p:nvPr>
        </p:nvSpPr>
        <p:spPr>
          <a:xfrm>
            <a:off x="457200" y="381000"/>
            <a:ext cx="8686800" cy="106984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Social Influence – Individuals in Groups</a:t>
            </a:r>
            <a:endParaRPr sz="4000" b="0" i="0" u="none" strike="noStrike" cap="none">
              <a:solidFill>
                <a:schemeClr val="dk1"/>
              </a:solidFill>
              <a:latin typeface="Corbel"/>
              <a:ea typeface="Corbel"/>
              <a:cs typeface="Corbel"/>
              <a:sym typeface="Corbel"/>
            </a:endParaRPr>
          </a:p>
        </p:txBody>
      </p:sp>
      <p:graphicFrame>
        <p:nvGraphicFramePr>
          <p:cNvPr id="371" name="Google Shape;371;p49"/>
          <p:cNvGraphicFramePr/>
          <p:nvPr/>
        </p:nvGraphicFramePr>
        <p:xfrm>
          <a:off x="304800" y="1143000"/>
          <a:ext cx="3000000" cy="3000000"/>
        </p:xfrm>
        <a:graphic>
          <a:graphicData uri="http://schemas.openxmlformats.org/drawingml/2006/table">
            <a:tbl>
              <a:tblPr firstRow="1" bandRow="1">
                <a:noFill/>
                <a:tableStyleId>{80376682-FC06-4C4C-A040-CEC7B536A084}</a:tableStyleId>
              </a:tblPr>
              <a:tblGrid>
                <a:gridCol w="1981200">
                  <a:extLst>
                    <a:ext uri="{9D8B030D-6E8A-4147-A177-3AD203B41FA5}">
                      <a16:colId xmlns:a16="http://schemas.microsoft.com/office/drawing/2014/main" val="20000"/>
                    </a:ext>
                  </a:extLst>
                </a:gridCol>
                <a:gridCol w="4085425">
                  <a:extLst>
                    <a:ext uri="{9D8B030D-6E8A-4147-A177-3AD203B41FA5}">
                      <a16:colId xmlns:a16="http://schemas.microsoft.com/office/drawing/2014/main" val="20001"/>
                    </a:ext>
                  </a:extLst>
                </a:gridCol>
                <a:gridCol w="2467775">
                  <a:extLst>
                    <a:ext uri="{9D8B030D-6E8A-4147-A177-3AD203B41FA5}">
                      <a16:colId xmlns:a16="http://schemas.microsoft.com/office/drawing/2014/main" val="20002"/>
                    </a:ext>
                  </a:extLst>
                </a:gridCol>
              </a:tblGrid>
              <a:tr h="303175">
                <a:tc>
                  <a:txBody>
                    <a:bodyPr/>
                    <a:lstStyle/>
                    <a:p>
                      <a:pPr marL="0" marR="0" lvl="0" indent="0" algn="l" rtl="0">
                        <a:spcBef>
                          <a:spcPts val="0"/>
                        </a:spcBef>
                        <a:spcAft>
                          <a:spcPts val="0"/>
                        </a:spcAft>
                        <a:buNone/>
                      </a:pPr>
                      <a:endParaRPr sz="1600" b="1" i="1"/>
                    </a:p>
                  </a:txBody>
                  <a:tcPr marL="91450" marR="91450" marT="45725" marB="45725"/>
                </a:tc>
                <a:tc>
                  <a:txBody>
                    <a:bodyPr/>
                    <a:lstStyle/>
                    <a:p>
                      <a:pPr marL="0" marR="0" lvl="0" indent="0" algn="l" rtl="0">
                        <a:spcBef>
                          <a:spcPts val="0"/>
                        </a:spcBef>
                        <a:spcAft>
                          <a:spcPts val="0"/>
                        </a:spcAft>
                        <a:buNone/>
                      </a:pPr>
                      <a:r>
                        <a:rPr lang="en-US" sz="1600" b="1" i="0"/>
                        <a:t>Definition</a:t>
                      </a:r>
                      <a:endParaRPr sz="1600" b="1" i="0"/>
                    </a:p>
                  </a:txBody>
                  <a:tcPr marL="91450" marR="91450" marT="45725" marB="45725"/>
                </a:tc>
                <a:tc>
                  <a:txBody>
                    <a:bodyPr/>
                    <a:lstStyle/>
                    <a:p>
                      <a:pPr marL="0" marR="0" lvl="0" indent="0" algn="l" rtl="0">
                        <a:spcBef>
                          <a:spcPts val="0"/>
                        </a:spcBef>
                        <a:spcAft>
                          <a:spcPts val="0"/>
                        </a:spcAft>
                        <a:buNone/>
                      </a:pPr>
                      <a:r>
                        <a:rPr lang="en-US" sz="1600" b="1" i="0"/>
                        <a:t>Example</a:t>
                      </a:r>
                      <a:endParaRPr sz="1600" b="1" i="0"/>
                    </a:p>
                  </a:txBody>
                  <a:tcPr marL="91450" marR="91450" marT="45725" marB="45725"/>
                </a:tc>
                <a:extLst>
                  <a:ext uri="{0D108BD9-81ED-4DB2-BD59-A6C34878D82A}">
                    <a16:rowId xmlns:a16="http://schemas.microsoft.com/office/drawing/2014/main" val="10000"/>
                  </a:ext>
                </a:extLst>
              </a:tr>
              <a:tr h="1846625">
                <a:tc>
                  <a:txBody>
                    <a:bodyPr/>
                    <a:lstStyle/>
                    <a:p>
                      <a:pPr marL="0" marR="0" lvl="0" indent="0" algn="l" rtl="0">
                        <a:spcBef>
                          <a:spcPts val="0"/>
                        </a:spcBef>
                        <a:spcAft>
                          <a:spcPts val="0"/>
                        </a:spcAft>
                        <a:buNone/>
                      </a:pPr>
                      <a:r>
                        <a:rPr lang="en-US" sz="1600" b="1" i="1" u="sng">
                          <a:solidFill>
                            <a:schemeClr val="hlink"/>
                          </a:solidFill>
                          <a:hlinkClick r:id="rId3"/>
                        </a:rPr>
                        <a:t>Social facilitation</a:t>
                      </a:r>
                      <a:endParaRPr sz="1600" b="1" i="1"/>
                    </a:p>
                    <a:p>
                      <a:pPr marL="0" marR="0" lvl="0" indent="0" algn="l" rtl="0">
                        <a:spcBef>
                          <a:spcPts val="0"/>
                        </a:spcBef>
                        <a:spcAft>
                          <a:spcPts val="0"/>
                        </a:spcAft>
                        <a:buNone/>
                      </a:pPr>
                      <a:endParaRPr sz="1600" b="1" i="1"/>
                    </a:p>
                    <a:p>
                      <a:pPr marL="0" marR="0" lvl="0" indent="0" algn="l" rtl="0">
                        <a:spcBef>
                          <a:spcPts val="0"/>
                        </a:spcBef>
                        <a:spcAft>
                          <a:spcPts val="0"/>
                        </a:spcAft>
                        <a:buNone/>
                      </a:pPr>
                      <a:r>
                        <a:rPr lang="en-US" sz="1600" b="1" i="1"/>
                        <a:t>social inhibition=</a:t>
                      </a:r>
                      <a:endParaRPr sz="1600" b="1" i="1"/>
                    </a:p>
                    <a:p>
                      <a:pPr marL="0" marR="0" lvl="0" indent="0" algn="l" rtl="0">
                        <a:spcBef>
                          <a:spcPts val="0"/>
                        </a:spcBef>
                        <a:spcAft>
                          <a:spcPts val="0"/>
                        </a:spcAft>
                        <a:buNone/>
                      </a:pPr>
                      <a:r>
                        <a:rPr lang="en-US" sz="1600" b="1" i="1"/>
                        <a:t>performance is poorer</a:t>
                      </a:r>
                      <a:endParaRPr sz="1600" b="1" i="1"/>
                    </a:p>
                  </a:txBody>
                  <a:tcPr marL="91450" marR="91450" marT="45725" marB="45725"/>
                </a:tc>
                <a:tc>
                  <a:txBody>
                    <a:bodyPr/>
                    <a:lstStyle/>
                    <a:p>
                      <a:pPr marL="0" marR="0" lvl="0" indent="0" algn="l" rtl="0">
                        <a:spcBef>
                          <a:spcPts val="0"/>
                        </a:spcBef>
                        <a:spcAft>
                          <a:spcPts val="0"/>
                        </a:spcAft>
                        <a:buNone/>
                      </a:pPr>
                      <a:r>
                        <a:rPr lang="en-US" sz="1600" b="0" i="1"/>
                        <a:t>Stronger responses on tasks in the presence of others</a:t>
                      </a:r>
                      <a:endParaRPr/>
                    </a:p>
                    <a:p>
                      <a:pPr marL="0" marR="0" lvl="0" indent="0" algn="l" rtl="0">
                        <a:spcBef>
                          <a:spcPts val="0"/>
                        </a:spcBef>
                        <a:spcAft>
                          <a:spcPts val="0"/>
                        </a:spcAft>
                        <a:buNone/>
                      </a:pPr>
                      <a:endParaRPr sz="1600" b="0" i="0"/>
                    </a:p>
                    <a:p>
                      <a:pPr marL="0" marR="0" lvl="0" indent="0" algn="l" rtl="0">
                        <a:spcBef>
                          <a:spcPts val="0"/>
                        </a:spcBef>
                        <a:spcAft>
                          <a:spcPts val="0"/>
                        </a:spcAft>
                        <a:buNone/>
                      </a:pPr>
                      <a:r>
                        <a:rPr lang="en-US" sz="1600" b="0" i="0"/>
                        <a:t>Others = arousal</a:t>
                      </a:r>
                      <a:endParaRPr/>
                    </a:p>
                    <a:p>
                      <a:pPr marL="457200" marR="0" lvl="1" indent="0" algn="l" rtl="0">
                        <a:lnSpc>
                          <a:spcPct val="100000"/>
                        </a:lnSpc>
                        <a:spcBef>
                          <a:spcPts val="0"/>
                        </a:spcBef>
                        <a:spcAft>
                          <a:spcPts val="0"/>
                        </a:spcAft>
                        <a:buClr>
                          <a:schemeClr val="dk1"/>
                        </a:buClr>
                        <a:buSzPts val="1600"/>
                        <a:buFont typeface="Arial"/>
                        <a:buChar char="•"/>
                      </a:pPr>
                      <a:r>
                        <a:rPr lang="en-US" sz="1600" u="none" strike="noStrike" cap="none"/>
                        <a:t>Good at task→ better performance</a:t>
                      </a:r>
                      <a:endParaRPr/>
                    </a:p>
                    <a:p>
                      <a:pPr marL="457200" marR="0" lvl="1" indent="0" algn="l" rtl="0">
                        <a:lnSpc>
                          <a:spcPct val="100000"/>
                        </a:lnSpc>
                        <a:spcBef>
                          <a:spcPts val="0"/>
                        </a:spcBef>
                        <a:spcAft>
                          <a:spcPts val="0"/>
                        </a:spcAft>
                        <a:buClr>
                          <a:schemeClr val="dk1"/>
                        </a:buClr>
                        <a:buSzPts val="1600"/>
                        <a:buFont typeface="Arial"/>
                        <a:buChar char="•"/>
                      </a:pPr>
                      <a:r>
                        <a:rPr lang="en-US" sz="1600" u="none" strike="noStrike" cap="none"/>
                        <a:t>Bad at task→ worse performance</a:t>
                      </a:r>
                      <a:endParaRPr/>
                    </a:p>
                    <a:p>
                      <a:pPr marL="457200" marR="0" lvl="1" indent="0" algn="l" rtl="0">
                        <a:lnSpc>
                          <a:spcPct val="100000"/>
                        </a:lnSpc>
                        <a:spcBef>
                          <a:spcPts val="0"/>
                        </a:spcBef>
                        <a:spcAft>
                          <a:spcPts val="0"/>
                        </a:spcAft>
                        <a:buClr>
                          <a:schemeClr val="dk1"/>
                        </a:buClr>
                        <a:buSzPts val="1600"/>
                        <a:buFont typeface="Arial"/>
                        <a:buChar char="•"/>
                      </a:pPr>
                      <a:r>
                        <a:rPr lang="en-US" sz="1600" u="none" strike="noStrike" cap="none"/>
                        <a:t>Remember Yerkes-Dodson Law</a:t>
                      </a:r>
                      <a:endParaRPr sz="1600" u="none" strike="noStrike" cap="none"/>
                    </a:p>
                  </a:txBody>
                  <a:tcPr marL="91450" marR="91450" marT="45725" marB="45725"/>
                </a:tc>
                <a:tc>
                  <a:txBody>
                    <a:bodyPr/>
                    <a:lstStyle/>
                    <a:p>
                      <a:pPr marL="0" marR="0" lvl="0" indent="0" algn="l" rtl="0">
                        <a:spcBef>
                          <a:spcPts val="0"/>
                        </a:spcBef>
                        <a:spcAft>
                          <a:spcPts val="0"/>
                        </a:spcAft>
                        <a:buClr>
                          <a:schemeClr val="dk1"/>
                        </a:buClr>
                        <a:buSzPts val="1600"/>
                        <a:buFont typeface="Arial"/>
                        <a:buChar char="•"/>
                      </a:pPr>
                      <a:r>
                        <a:rPr lang="en-US" sz="1600" b="0" i="0"/>
                        <a:t>Competing against the clock vs other people</a:t>
                      </a:r>
                      <a:endParaRPr/>
                    </a:p>
                    <a:p>
                      <a:pPr marL="0" marR="0" lvl="0" indent="101600" algn="l" rtl="0">
                        <a:spcBef>
                          <a:spcPts val="0"/>
                        </a:spcBef>
                        <a:spcAft>
                          <a:spcPts val="0"/>
                        </a:spcAft>
                        <a:buClr>
                          <a:schemeClr val="dk1"/>
                        </a:buClr>
                        <a:buSzPts val="1600"/>
                        <a:buFont typeface="Arial"/>
                        <a:buNone/>
                      </a:pPr>
                      <a:endParaRPr sz="1600" b="0" i="0"/>
                    </a:p>
                    <a:p>
                      <a:pPr marL="0" marR="0" lvl="0" indent="0" algn="l" rtl="0">
                        <a:spcBef>
                          <a:spcPts val="0"/>
                        </a:spcBef>
                        <a:spcAft>
                          <a:spcPts val="0"/>
                        </a:spcAft>
                        <a:buClr>
                          <a:schemeClr val="dk1"/>
                        </a:buClr>
                        <a:buSzPts val="1600"/>
                        <a:buFont typeface="Arial"/>
                        <a:buChar char="•"/>
                      </a:pPr>
                      <a:r>
                        <a:rPr lang="en-US" sz="1600" b="0" i="0"/>
                        <a:t>Leaving a green light faster when other cars are present</a:t>
                      </a:r>
                      <a:endParaRPr sz="1600" b="0" i="0"/>
                    </a:p>
                  </a:txBody>
                  <a:tcPr marL="91450" marR="91450" marT="45725" marB="45725"/>
                </a:tc>
                <a:extLst>
                  <a:ext uri="{0D108BD9-81ED-4DB2-BD59-A6C34878D82A}">
                    <a16:rowId xmlns:a16="http://schemas.microsoft.com/office/drawing/2014/main" val="10001"/>
                  </a:ext>
                </a:extLst>
              </a:tr>
              <a:tr h="1185150">
                <a:tc>
                  <a:txBody>
                    <a:bodyPr/>
                    <a:lstStyle/>
                    <a:p>
                      <a:pPr marL="0" marR="0" lvl="0" indent="0" algn="l" rtl="0">
                        <a:spcBef>
                          <a:spcPts val="0"/>
                        </a:spcBef>
                        <a:spcAft>
                          <a:spcPts val="0"/>
                        </a:spcAft>
                        <a:buNone/>
                      </a:pPr>
                      <a:r>
                        <a:rPr lang="en-US" sz="1600" b="1" i="1"/>
                        <a:t>Social loafing</a:t>
                      </a:r>
                      <a:endParaRPr sz="1600" b="1" i="1"/>
                    </a:p>
                  </a:txBody>
                  <a:tcPr marL="91450" marR="91450" marT="45725" marB="45725"/>
                </a:tc>
                <a:tc>
                  <a:txBody>
                    <a:bodyPr/>
                    <a:lstStyle/>
                    <a:p>
                      <a:pPr marL="0" marR="0" lvl="0" indent="0" algn="l" rtl="0">
                        <a:spcBef>
                          <a:spcPts val="0"/>
                        </a:spcBef>
                        <a:spcAft>
                          <a:spcPts val="0"/>
                        </a:spcAft>
                        <a:buNone/>
                      </a:pPr>
                      <a:r>
                        <a:rPr lang="en-US" sz="1600" b="0" i="1"/>
                        <a:t>Tendency to slack off in a group setting when attaining a common goal</a:t>
                      </a:r>
                      <a:endParaRPr/>
                    </a:p>
                    <a:p>
                      <a:pPr marL="0" marR="0" lvl="0" indent="0" algn="l" rtl="0">
                        <a:spcBef>
                          <a:spcPts val="0"/>
                        </a:spcBef>
                        <a:spcAft>
                          <a:spcPts val="0"/>
                        </a:spcAft>
                        <a:buNone/>
                      </a:pPr>
                      <a:endParaRPr sz="1600" b="0" i="1"/>
                    </a:p>
                    <a:p>
                      <a:pPr marL="0" marR="0" lvl="0" indent="0" algn="l" rtl="0">
                        <a:lnSpc>
                          <a:spcPct val="100000"/>
                        </a:lnSpc>
                        <a:spcBef>
                          <a:spcPts val="0"/>
                        </a:spcBef>
                        <a:spcAft>
                          <a:spcPts val="0"/>
                        </a:spcAft>
                        <a:buClr>
                          <a:schemeClr val="dk1"/>
                        </a:buClr>
                        <a:buFont typeface="Corbel"/>
                        <a:buNone/>
                      </a:pPr>
                      <a:r>
                        <a:rPr lang="en-US" sz="1600" b="0" i="0"/>
                        <a:t>Others = decreased effort in groups</a:t>
                      </a:r>
                      <a:endParaRPr sz="1600" b="0" i="0"/>
                    </a:p>
                  </a:txBody>
                  <a:tcPr marL="91450" marR="91450" marT="45725" marB="45725"/>
                </a:tc>
                <a:tc>
                  <a:txBody>
                    <a:bodyPr/>
                    <a:lstStyle/>
                    <a:p>
                      <a:pPr marL="0" marR="0" lvl="0" indent="0" algn="l" rtl="0">
                        <a:spcBef>
                          <a:spcPts val="0"/>
                        </a:spcBef>
                        <a:spcAft>
                          <a:spcPts val="0"/>
                        </a:spcAft>
                        <a:buClr>
                          <a:schemeClr val="dk1"/>
                        </a:buClr>
                        <a:buSzPts val="1600"/>
                        <a:buFont typeface="Arial"/>
                        <a:buChar char="•"/>
                      </a:pPr>
                      <a:r>
                        <a:rPr lang="en-US" sz="1600" b="0" i="0"/>
                        <a:t>Tug of war</a:t>
                      </a:r>
                      <a:endParaRPr/>
                    </a:p>
                    <a:p>
                      <a:pPr marL="0" marR="0" lvl="0" indent="0" algn="l" rtl="0">
                        <a:spcBef>
                          <a:spcPts val="0"/>
                        </a:spcBef>
                        <a:spcAft>
                          <a:spcPts val="0"/>
                        </a:spcAft>
                        <a:buClr>
                          <a:schemeClr val="dk1"/>
                        </a:buClr>
                        <a:buSzPts val="1600"/>
                        <a:buFont typeface="Arial"/>
                        <a:buChar char="•"/>
                      </a:pPr>
                      <a:r>
                        <a:rPr lang="en-US" sz="1600" b="0" i="0"/>
                        <a:t>Freeloaders</a:t>
                      </a:r>
                      <a:endParaRPr sz="1600" b="0" i="0"/>
                    </a:p>
                  </a:txBody>
                  <a:tcPr marL="91450" marR="91450" marT="45725" marB="45725"/>
                </a:tc>
                <a:extLst>
                  <a:ext uri="{0D108BD9-81ED-4DB2-BD59-A6C34878D82A}">
                    <a16:rowId xmlns:a16="http://schemas.microsoft.com/office/drawing/2014/main" val="10002"/>
                  </a:ext>
                </a:extLst>
              </a:tr>
              <a:tr h="1846625">
                <a:tc>
                  <a:txBody>
                    <a:bodyPr/>
                    <a:lstStyle/>
                    <a:p>
                      <a:pPr marL="0" marR="0" lvl="0" indent="0" algn="l" rtl="0">
                        <a:spcBef>
                          <a:spcPts val="0"/>
                        </a:spcBef>
                        <a:spcAft>
                          <a:spcPts val="0"/>
                        </a:spcAft>
                        <a:buNone/>
                      </a:pPr>
                      <a:r>
                        <a:rPr lang="en-US" sz="1600" b="1" i="1"/>
                        <a:t>Deindividuation</a:t>
                      </a:r>
                      <a:endParaRPr sz="1600" b="1" i="1"/>
                    </a:p>
                  </a:txBody>
                  <a:tcPr marL="91450" marR="91450" marT="45725" marB="45725"/>
                </a:tc>
                <a:tc>
                  <a:txBody>
                    <a:bodyPr/>
                    <a:lstStyle/>
                    <a:p>
                      <a:pPr marL="0" marR="0" lvl="0" indent="0" algn="l" rtl="0">
                        <a:spcBef>
                          <a:spcPts val="0"/>
                        </a:spcBef>
                        <a:spcAft>
                          <a:spcPts val="0"/>
                        </a:spcAft>
                        <a:buNone/>
                      </a:pPr>
                      <a:r>
                        <a:rPr lang="en-US" sz="1600" b="0" i="1"/>
                        <a:t>Losing individual identity and thought when in a group</a:t>
                      </a:r>
                      <a:endParaRPr/>
                    </a:p>
                    <a:p>
                      <a:pPr marL="0" marR="0" lvl="0" indent="0" algn="l" rtl="0">
                        <a:spcBef>
                          <a:spcPts val="0"/>
                        </a:spcBef>
                        <a:spcAft>
                          <a:spcPts val="0"/>
                        </a:spcAft>
                        <a:buNone/>
                      </a:pPr>
                      <a:endParaRPr sz="1600" b="0" i="1"/>
                    </a:p>
                    <a:p>
                      <a:pPr marL="0" marR="0" lvl="0" indent="0" algn="l" rtl="0">
                        <a:lnSpc>
                          <a:spcPct val="100000"/>
                        </a:lnSpc>
                        <a:spcBef>
                          <a:spcPts val="0"/>
                        </a:spcBef>
                        <a:spcAft>
                          <a:spcPts val="0"/>
                        </a:spcAft>
                        <a:buClr>
                          <a:schemeClr val="dk1"/>
                        </a:buClr>
                        <a:buFont typeface="Corbel"/>
                        <a:buNone/>
                      </a:pPr>
                      <a:r>
                        <a:rPr lang="en-US" sz="1600"/>
                        <a:t>Possible when group members feel aroused (+/-) and anonymous → lose self-consciousness and respond to the group experience.</a:t>
                      </a:r>
                      <a:endParaRPr/>
                    </a:p>
                  </a:txBody>
                  <a:tcPr marL="91450" marR="91450" marT="45725" marB="45725"/>
                </a:tc>
                <a:tc>
                  <a:txBody>
                    <a:bodyPr/>
                    <a:lstStyle/>
                    <a:p>
                      <a:pPr marL="0" marR="0" lvl="0" indent="0" algn="l" rtl="0">
                        <a:spcBef>
                          <a:spcPts val="0"/>
                        </a:spcBef>
                        <a:spcAft>
                          <a:spcPts val="0"/>
                        </a:spcAft>
                        <a:buClr>
                          <a:schemeClr val="dk1"/>
                        </a:buClr>
                        <a:buSzPts val="1600"/>
                        <a:buFont typeface="Arial"/>
                        <a:buChar char="•"/>
                      </a:pPr>
                      <a:r>
                        <a:rPr lang="en-US" sz="1600" b="0" i="0"/>
                        <a:t>Riots/mobs</a:t>
                      </a:r>
                      <a:endParaRPr/>
                    </a:p>
                    <a:p>
                      <a:pPr marL="0" marR="0" lvl="0" indent="0" algn="l" rtl="0">
                        <a:spcBef>
                          <a:spcPts val="0"/>
                        </a:spcBef>
                        <a:spcAft>
                          <a:spcPts val="0"/>
                        </a:spcAft>
                        <a:buClr>
                          <a:schemeClr val="dk1"/>
                        </a:buClr>
                        <a:buSzPts val="1600"/>
                        <a:buFont typeface="Arial"/>
                        <a:buChar char="•"/>
                      </a:pPr>
                      <a:r>
                        <a:rPr lang="en-US" sz="1600" b="0" i="0"/>
                        <a:t>Masks/Tribal paint</a:t>
                      </a:r>
                      <a:endParaRPr/>
                    </a:p>
                    <a:p>
                      <a:pPr marL="342900" marR="0" lvl="1" indent="0" algn="l" rtl="0">
                        <a:spcBef>
                          <a:spcPts val="0"/>
                        </a:spcBef>
                        <a:spcAft>
                          <a:spcPts val="0"/>
                        </a:spcAft>
                        <a:buClr>
                          <a:schemeClr val="dk1"/>
                        </a:buClr>
                        <a:buSzPts val="1600"/>
                        <a:buFont typeface="Arial"/>
                        <a:buChar char="•"/>
                      </a:pPr>
                      <a:r>
                        <a:rPr lang="en-US" sz="1600" b="0" i="0" u="none" strike="noStrike" cap="none"/>
                        <a:t>KKK, gang members</a:t>
                      </a:r>
                      <a:endParaRPr/>
                    </a:p>
                    <a:p>
                      <a:pPr marL="0" marR="0" lvl="0" indent="0" algn="l" rtl="0">
                        <a:spcBef>
                          <a:spcPts val="0"/>
                        </a:spcBef>
                        <a:spcAft>
                          <a:spcPts val="0"/>
                        </a:spcAft>
                        <a:buClr>
                          <a:schemeClr val="dk1"/>
                        </a:buClr>
                        <a:buSzPts val="1600"/>
                        <a:buFont typeface="Arial"/>
                        <a:buChar char="•"/>
                      </a:pPr>
                      <a:r>
                        <a:rPr lang="en-US" sz="1600" b="0" i="0"/>
                        <a:t>Crowds at sports games</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0"/>
          <p:cNvSpPr txBox="1">
            <a:spLocks noGrp="1"/>
          </p:cNvSpPr>
          <p:nvPr>
            <p:ph type="title"/>
          </p:nvPr>
        </p:nvSpPr>
        <p:spPr>
          <a:xfrm>
            <a:off x="457200" y="6096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Social Influence – Groups as a Whole</a:t>
            </a:r>
            <a:endParaRPr sz="4000" b="0" i="0" u="none" strike="noStrike" cap="none">
              <a:solidFill>
                <a:schemeClr val="dk1"/>
              </a:solidFill>
              <a:latin typeface="Corbel"/>
              <a:ea typeface="Corbel"/>
              <a:cs typeface="Corbel"/>
              <a:sym typeface="Corbel"/>
            </a:endParaRPr>
          </a:p>
        </p:txBody>
      </p:sp>
      <p:graphicFrame>
        <p:nvGraphicFramePr>
          <p:cNvPr id="378" name="Google Shape;378;p50"/>
          <p:cNvGraphicFramePr/>
          <p:nvPr/>
        </p:nvGraphicFramePr>
        <p:xfrm>
          <a:off x="457200" y="1555394"/>
          <a:ext cx="3000000" cy="3000000"/>
        </p:xfrm>
        <a:graphic>
          <a:graphicData uri="http://schemas.openxmlformats.org/drawingml/2006/table">
            <a:tbl>
              <a:tblPr firstRow="1" bandRow="1">
                <a:noFill/>
                <a:tableStyleId>{80376682-FC06-4C4C-A040-CEC7B536A084}</a:tableStyleId>
              </a:tblPr>
              <a:tblGrid>
                <a:gridCol w="1447800">
                  <a:extLst>
                    <a:ext uri="{9D8B030D-6E8A-4147-A177-3AD203B41FA5}">
                      <a16:colId xmlns:a16="http://schemas.microsoft.com/office/drawing/2014/main" val="20000"/>
                    </a:ext>
                  </a:extLst>
                </a:gridCol>
                <a:gridCol w="4112675">
                  <a:extLst>
                    <a:ext uri="{9D8B030D-6E8A-4147-A177-3AD203B41FA5}">
                      <a16:colId xmlns:a16="http://schemas.microsoft.com/office/drawing/2014/main" val="20001"/>
                    </a:ext>
                  </a:extLst>
                </a:gridCol>
                <a:gridCol w="2897725">
                  <a:extLst>
                    <a:ext uri="{9D8B030D-6E8A-4147-A177-3AD203B41FA5}">
                      <a16:colId xmlns:a16="http://schemas.microsoft.com/office/drawing/2014/main" val="20002"/>
                    </a:ext>
                  </a:extLst>
                </a:gridCol>
              </a:tblGrid>
              <a:tr h="317375">
                <a:tc>
                  <a:txBody>
                    <a:bodyPr/>
                    <a:lstStyle/>
                    <a:p>
                      <a:pPr marL="0" marR="0" lvl="0" indent="0" algn="l" rtl="0">
                        <a:spcBef>
                          <a:spcPts val="0"/>
                        </a:spcBef>
                        <a:spcAft>
                          <a:spcPts val="0"/>
                        </a:spcAft>
                        <a:buNone/>
                      </a:pPr>
                      <a:endParaRPr sz="1600" b="1" i="1"/>
                    </a:p>
                  </a:txBody>
                  <a:tcPr marL="91450" marR="91450" marT="45725" marB="45725"/>
                </a:tc>
                <a:tc>
                  <a:txBody>
                    <a:bodyPr/>
                    <a:lstStyle/>
                    <a:p>
                      <a:pPr marL="0" marR="0" lvl="0" indent="0" algn="l" rtl="0">
                        <a:spcBef>
                          <a:spcPts val="0"/>
                        </a:spcBef>
                        <a:spcAft>
                          <a:spcPts val="0"/>
                        </a:spcAft>
                        <a:buNone/>
                      </a:pPr>
                      <a:r>
                        <a:rPr lang="en-US" sz="1600" b="1" i="0"/>
                        <a:t>Definition</a:t>
                      </a:r>
                      <a:endParaRPr sz="1600" b="1" i="0"/>
                    </a:p>
                  </a:txBody>
                  <a:tcPr marL="91450" marR="91450" marT="45725" marB="45725"/>
                </a:tc>
                <a:tc>
                  <a:txBody>
                    <a:bodyPr/>
                    <a:lstStyle/>
                    <a:p>
                      <a:pPr marL="0" marR="0" lvl="0" indent="0" algn="l" rtl="0">
                        <a:spcBef>
                          <a:spcPts val="0"/>
                        </a:spcBef>
                        <a:spcAft>
                          <a:spcPts val="0"/>
                        </a:spcAft>
                        <a:buNone/>
                      </a:pPr>
                      <a:r>
                        <a:rPr lang="en-US" sz="1600" b="1" i="0"/>
                        <a:t>Example</a:t>
                      </a:r>
                      <a:endParaRPr sz="1600" b="1" i="0"/>
                    </a:p>
                  </a:txBody>
                  <a:tcPr marL="91450" marR="91450" marT="45725" marB="45725"/>
                </a:tc>
                <a:extLst>
                  <a:ext uri="{0D108BD9-81ED-4DB2-BD59-A6C34878D82A}">
                    <a16:rowId xmlns:a16="http://schemas.microsoft.com/office/drawing/2014/main" val="10000"/>
                  </a:ext>
                </a:extLst>
              </a:tr>
              <a:tr h="1752125">
                <a:tc>
                  <a:txBody>
                    <a:bodyPr/>
                    <a:lstStyle/>
                    <a:p>
                      <a:pPr marL="0" marR="0" lvl="0" indent="0" algn="l" rtl="0">
                        <a:spcBef>
                          <a:spcPts val="0"/>
                        </a:spcBef>
                        <a:spcAft>
                          <a:spcPts val="0"/>
                        </a:spcAft>
                        <a:buNone/>
                      </a:pPr>
                      <a:r>
                        <a:rPr lang="en-US" sz="1600" b="1" i="1"/>
                        <a:t>Group polarization</a:t>
                      </a:r>
                      <a:endParaRPr sz="1600" b="1" i="1"/>
                    </a:p>
                  </a:txBody>
                  <a:tcPr marL="91450" marR="91450" marT="45725" marB="45725"/>
                </a:tc>
                <a:tc>
                  <a:txBody>
                    <a:bodyPr/>
                    <a:lstStyle/>
                    <a:p>
                      <a:pPr marL="0" marR="0" lvl="0" indent="0" algn="l" rtl="0">
                        <a:spcBef>
                          <a:spcPts val="0"/>
                        </a:spcBef>
                        <a:spcAft>
                          <a:spcPts val="0"/>
                        </a:spcAft>
                        <a:buNone/>
                      </a:pPr>
                      <a:r>
                        <a:rPr lang="en-US" sz="1600" b="0" i="1"/>
                        <a:t>Strengthening and enhancement of a group’s ideas, thoughts, tendencies through discussion in the group</a:t>
                      </a:r>
                      <a:endParaRPr/>
                    </a:p>
                    <a:p>
                      <a:pPr marL="0" marR="0" lvl="0" indent="0" algn="l" rtl="0">
                        <a:spcBef>
                          <a:spcPts val="0"/>
                        </a:spcBef>
                        <a:spcAft>
                          <a:spcPts val="0"/>
                        </a:spcAft>
                        <a:buNone/>
                      </a:pPr>
                      <a:endParaRPr sz="1600" b="0" i="1"/>
                    </a:p>
                    <a:p>
                      <a:pPr marL="0" marR="0" lvl="0" indent="0" algn="l" rtl="0">
                        <a:spcBef>
                          <a:spcPts val="0"/>
                        </a:spcBef>
                        <a:spcAft>
                          <a:spcPts val="0"/>
                        </a:spcAft>
                        <a:buNone/>
                      </a:pPr>
                      <a:r>
                        <a:rPr lang="en-US" sz="1600" b="0" i="0"/>
                        <a:t>“Preaching to the choir”</a:t>
                      </a:r>
                      <a:endParaRPr sz="1600" b="0" i="0"/>
                    </a:p>
                  </a:txBody>
                  <a:tcPr marL="91450" marR="91450" marT="45725" marB="45725"/>
                </a:tc>
                <a:tc>
                  <a:txBody>
                    <a:bodyPr/>
                    <a:lstStyle/>
                    <a:p>
                      <a:pPr marL="0" marR="0" lvl="0" indent="0" algn="l" rtl="0">
                        <a:spcBef>
                          <a:spcPts val="0"/>
                        </a:spcBef>
                        <a:spcAft>
                          <a:spcPts val="0"/>
                        </a:spcAft>
                        <a:buClr>
                          <a:schemeClr val="dk1"/>
                        </a:buClr>
                        <a:buSzPts val="1600"/>
                        <a:buFont typeface="Arial"/>
                        <a:buChar char="•"/>
                      </a:pPr>
                      <a:r>
                        <a:rPr lang="en-US" sz="1600" b="0" i="0"/>
                        <a:t>Political party conventions</a:t>
                      </a:r>
                      <a:endParaRPr/>
                    </a:p>
                    <a:p>
                      <a:pPr marL="0" marR="0" lvl="0" indent="0" algn="l" rtl="0">
                        <a:spcBef>
                          <a:spcPts val="0"/>
                        </a:spcBef>
                        <a:spcAft>
                          <a:spcPts val="0"/>
                        </a:spcAft>
                        <a:buClr>
                          <a:schemeClr val="dk1"/>
                        </a:buClr>
                        <a:buSzPts val="1600"/>
                        <a:buFont typeface="Arial"/>
                        <a:buChar char="•"/>
                      </a:pPr>
                      <a:r>
                        <a:rPr lang="en-US" sz="1600" b="0" i="0"/>
                        <a:t>internet chat rooms, blogs</a:t>
                      </a:r>
                      <a:endParaRPr/>
                    </a:p>
                    <a:p>
                      <a:pPr marL="0" marR="0" lvl="0" indent="101600" algn="l" rtl="0">
                        <a:spcBef>
                          <a:spcPts val="0"/>
                        </a:spcBef>
                        <a:spcAft>
                          <a:spcPts val="0"/>
                        </a:spcAft>
                        <a:buClr>
                          <a:schemeClr val="dk1"/>
                        </a:buClr>
                        <a:buSzPts val="1600"/>
                        <a:buFont typeface="Arial"/>
                        <a:buNone/>
                      </a:pPr>
                      <a:endParaRPr sz="1600" b="0" i="0"/>
                    </a:p>
                    <a:p>
                      <a:pPr marL="0" marR="0" lvl="0" indent="0" algn="l" rtl="0">
                        <a:spcBef>
                          <a:spcPts val="0"/>
                        </a:spcBef>
                        <a:spcAft>
                          <a:spcPts val="0"/>
                        </a:spcAft>
                        <a:buClr>
                          <a:schemeClr val="dk1"/>
                        </a:buClr>
                        <a:buSzPts val="1600"/>
                        <a:buFont typeface="Arial"/>
                        <a:buChar char="•"/>
                      </a:pPr>
                      <a:r>
                        <a:rPr lang="en-US" sz="1600"/>
                        <a:t>when high prejudiced people discussed racial prejudice with each other, they became more prejudiced.</a:t>
                      </a:r>
                      <a:endParaRPr sz="1600" b="0" i="0"/>
                    </a:p>
                  </a:txBody>
                  <a:tcPr marL="91450" marR="91450" marT="45725" marB="45725"/>
                </a:tc>
                <a:extLst>
                  <a:ext uri="{0D108BD9-81ED-4DB2-BD59-A6C34878D82A}">
                    <a16:rowId xmlns:a16="http://schemas.microsoft.com/office/drawing/2014/main" val="10001"/>
                  </a:ext>
                </a:extLst>
              </a:tr>
              <a:tr h="1009900">
                <a:tc>
                  <a:txBody>
                    <a:bodyPr/>
                    <a:lstStyle/>
                    <a:p>
                      <a:pPr marL="0" marR="0" lvl="0" indent="0" algn="l" rtl="0">
                        <a:spcBef>
                          <a:spcPts val="0"/>
                        </a:spcBef>
                        <a:spcAft>
                          <a:spcPts val="0"/>
                        </a:spcAft>
                        <a:buNone/>
                      </a:pPr>
                      <a:r>
                        <a:rPr lang="en-US" sz="1600" b="1" i="1" u="sng">
                          <a:solidFill>
                            <a:schemeClr val="hlink"/>
                          </a:solidFill>
                          <a:hlinkClick r:id="rId3"/>
                        </a:rPr>
                        <a:t>Groupthink</a:t>
                      </a:r>
                      <a:endParaRPr sz="1600" b="1" i="1"/>
                    </a:p>
                  </a:txBody>
                  <a:tcPr marL="91450" marR="91450" marT="45725" marB="45725"/>
                </a:tc>
                <a:tc>
                  <a:txBody>
                    <a:bodyPr/>
                    <a:lstStyle/>
                    <a:p>
                      <a:pPr marL="0" marR="0" lvl="0" indent="0" algn="l" rtl="0">
                        <a:spcBef>
                          <a:spcPts val="0"/>
                        </a:spcBef>
                        <a:spcAft>
                          <a:spcPts val="0"/>
                        </a:spcAft>
                        <a:buNone/>
                      </a:pPr>
                      <a:r>
                        <a:rPr lang="en-US" sz="1600" b="0" i="1"/>
                        <a:t>Thinking or make decisions as a group while overriding realistic alternatives</a:t>
                      </a:r>
                      <a:endParaRPr/>
                    </a:p>
                    <a:p>
                      <a:pPr marL="342900" marR="0" lvl="1" indent="0" algn="l" rtl="0">
                        <a:spcBef>
                          <a:spcPts val="0"/>
                        </a:spcBef>
                        <a:spcAft>
                          <a:spcPts val="0"/>
                        </a:spcAft>
                        <a:buClr>
                          <a:schemeClr val="dk1"/>
                        </a:buClr>
                        <a:buSzPts val="1600"/>
                        <a:buFont typeface="Arial"/>
                        <a:buChar char="•"/>
                      </a:pPr>
                      <a:r>
                        <a:rPr lang="en-US" sz="1600" b="0" i="0" u="none" strike="noStrike" cap="none"/>
                        <a:t>Considering few alternatives</a:t>
                      </a:r>
                      <a:endParaRPr/>
                    </a:p>
                    <a:p>
                      <a:pPr marL="342900" marR="0" lvl="1" indent="0" algn="l" rtl="0">
                        <a:spcBef>
                          <a:spcPts val="0"/>
                        </a:spcBef>
                        <a:spcAft>
                          <a:spcPts val="0"/>
                        </a:spcAft>
                        <a:buClr>
                          <a:schemeClr val="dk1"/>
                        </a:buClr>
                        <a:buSzPts val="1600"/>
                        <a:buFont typeface="Arial"/>
                        <a:buChar char="•"/>
                      </a:pPr>
                      <a:r>
                        <a:rPr lang="en-US" sz="1600" b="0" i="0" u="none" strike="noStrike" cap="none"/>
                        <a:t>Selective gathering of information</a:t>
                      </a:r>
                      <a:endParaRPr/>
                    </a:p>
                  </a:txBody>
                  <a:tcPr marL="91450" marR="91450" marT="45725" marB="45725"/>
                </a:tc>
                <a:tc>
                  <a:txBody>
                    <a:bodyPr/>
                    <a:lstStyle/>
                    <a:p>
                      <a:pPr marL="0" marR="0" lvl="0" indent="0" algn="l" rtl="0">
                        <a:spcBef>
                          <a:spcPts val="0"/>
                        </a:spcBef>
                        <a:spcAft>
                          <a:spcPts val="0"/>
                        </a:spcAft>
                        <a:buNone/>
                      </a:pPr>
                      <a:r>
                        <a:rPr lang="en-US" sz="1600"/>
                        <a:t>Bay of Pigs</a:t>
                      </a:r>
                      <a:endParaRPr sz="1600"/>
                    </a:p>
                  </a:txBody>
                  <a:tcPr marL="91450" marR="91450" marT="45725" marB="45725"/>
                </a:tc>
                <a:extLst>
                  <a:ext uri="{0D108BD9-81ED-4DB2-BD59-A6C34878D82A}">
                    <a16:rowId xmlns:a16="http://schemas.microsoft.com/office/drawing/2014/main" val="10002"/>
                  </a:ext>
                </a:extLst>
              </a:tr>
            </a:tbl>
          </a:graphicData>
        </a:graphic>
      </p:graphicFrame>
      <p:pic>
        <p:nvPicPr>
          <p:cNvPr id="379" name="Google Shape;379;p50" descr="http://sassywire.files.wordpress.com/2012/08/polarization.jpg"/>
          <p:cNvPicPr preferRelativeResize="0"/>
          <p:nvPr/>
        </p:nvPicPr>
        <p:blipFill rotWithShape="1">
          <a:blip r:embed="rId4">
            <a:alphaModFix/>
          </a:blip>
          <a:srcRect/>
          <a:stretch/>
        </p:blipFill>
        <p:spPr>
          <a:xfrm>
            <a:off x="3048000" y="5105400"/>
            <a:ext cx="1752600" cy="1577340"/>
          </a:xfrm>
          <a:prstGeom prst="rect">
            <a:avLst/>
          </a:prstGeom>
          <a:noFill/>
          <a:ln>
            <a:noFill/>
          </a:ln>
        </p:spPr>
      </p:pic>
      <p:sp>
        <p:nvSpPr>
          <p:cNvPr id="380" name="Google Shape;380;p50"/>
          <p:cNvSpPr txBox="1"/>
          <p:nvPr/>
        </p:nvSpPr>
        <p:spPr>
          <a:xfrm>
            <a:off x="228600" y="5229761"/>
            <a:ext cx="266700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latin typeface="Corbel"/>
                <a:ea typeface="Corbel"/>
                <a:cs typeface="Corbel"/>
                <a:sym typeface="Corbel"/>
              </a:rPr>
              <a:t>Group polarization </a:t>
            </a:r>
            <a:r>
              <a:rPr lang="en-US" sz="2000">
                <a:solidFill>
                  <a:schemeClr val="dk1"/>
                </a:solidFill>
                <a:latin typeface="Corbel"/>
                <a:ea typeface="Corbel"/>
                <a:cs typeface="Corbel"/>
                <a:sym typeface="Corbel"/>
              </a:rPr>
              <a:t>leads to increased partisanship (bias)  in politics.</a:t>
            </a:r>
            <a:endParaRPr sz="2000">
              <a:solidFill>
                <a:schemeClr val="dk1"/>
              </a:solidFill>
              <a:latin typeface="Corbel"/>
              <a:ea typeface="Corbel"/>
              <a:cs typeface="Corbel"/>
              <a:sym typeface="Corbel"/>
            </a:endParaRPr>
          </a:p>
        </p:txBody>
      </p:sp>
      <p:sp>
        <p:nvSpPr>
          <p:cNvPr id="381" name="Google Shape;381;p50"/>
          <p:cNvSpPr txBox="1"/>
          <p:nvPr/>
        </p:nvSpPr>
        <p:spPr>
          <a:xfrm>
            <a:off x="4876800" y="5105400"/>
            <a:ext cx="4038600" cy="163121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Corbel"/>
                <a:ea typeface="Corbel"/>
                <a:cs typeface="Corbel"/>
                <a:sym typeface="Corbel"/>
              </a:rPr>
              <a:t>Successful avoidance of groupthink was demonstrated in “World War Z” → </a:t>
            </a:r>
            <a:r>
              <a:rPr lang="en-US" sz="2000" u="sng">
                <a:solidFill>
                  <a:schemeClr val="hlink"/>
                </a:solidFill>
                <a:latin typeface="Corbel"/>
                <a:ea typeface="Corbel"/>
                <a:cs typeface="Corbel"/>
                <a:sym typeface="Corbel"/>
                <a:hlinkClick r:id="rId5"/>
              </a:rPr>
              <a:t>The Tenth Man</a:t>
            </a:r>
            <a:r>
              <a:rPr lang="en-US" sz="2000">
                <a:solidFill>
                  <a:schemeClr val="dk1"/>
                </a:solidFill>
                <a:latin typeface="Corbel"/>
                <a:ea typeface="Corbel"/>
                <a:cs typeface="Corbel"/>
                <a:sym typeface="Corbel"/>
              </a:rPr>
              <a:t> (has the duty to disagree with the majority)</a:t>
            </a:r>
            <a:endParaRPr sz="2000">
              <a:solidFill>
                <a:schemeClr val="dk1"/>
              </a:solidFill>
              <a:latin typeface="Corbel"/>
              <a:ea typeface="Corbel"/>
              <a:cs typeface="Corbel"/>
              <a:sym typeface="Corbe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1"/>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The Power of the Individual</a:t>
            </a:r>
            <a:endParaRPr sz="4000" b="0" i="0" u="none" strike="noStrike" cap="none">
              <a:solidFill>
                <a:schemeClr val="dk1"/>
              </a:solidFill>
              <a:latin typeface="Corbel"/>
              <a:ea typeface="Corbel"/>
              <a:cs typeface="Corbel"/>
              <a:sym typeface="Corbel"/>
            </a:endParaRPr>
          </a:p>
        </p:txBody>
      </p:sp>
      <p:sp>
        <p:nvSpPr>
          <p:cNvPr id="388" name="Google Shape;388;p51"/>
          <p:cNvSpPr txBox="1">
            <a:spLocks noGrp="1"/>
          </p:cNvSpPr>
          <p:nvPr>
            <p:ph type="body" idx="1"/>
          </p:nvPr>
        </p:nvSpPr>
        <p:spPr>
          <a:xfrm>
            <a:off x="857251" y="1752600"/>
            <a:ext cx="7404600" cy="40386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920"/>
              <a:buFont typeface="Corbel"/>
              <a:buChar char="•"/>
            </a:pPr>
            <a:r>
              <a:rPr lang="en-US" sz="2400" b="0" i="1" u="none" strike="noStrike" cap="none">
                <a:solidFill>
                  <a:schemeClr val="dk1"/>
                </a:solidFill>
                <a:latin typeface="Corbel"/>
                <a:ea typeface="Corbel"/>
                <a:cs typeface="Corbel"/>
                <a:sym typeface="Corbel"/>
              </a:rPr>
              <a:t>Minority influence</a:t>
            </a:r>
            <a:r>
              <a:rPr lang="en-US" sz="2400" b="0" i="0" u="none" strike="noStrike" cap="none">
                <a:solidFill>
                  <a:schemeClr val="dk1"/>
                </a:solidFill>
                <a:latin typeface="Corbel"/>
                <a:ea typeface="Corbel"/>
                <a:cs typeface="Corbel"/>
                <a:sym typeface="Corbel"/>
              </a:rPr>
              <a:t> – the power of 1 or 2 individuals to sway a majority</a:t>
            </a:r>
            <a:endParaRPr/>
          </a:p>
          <a:p>
            <a:pPr marL="342900" marR="0" lvl="1" indent="-139700" algn="l" rtl="0">
              <a:lnSpc>
                <a:spcPct val="90000"/>
              </a:lnSpc>
              <a:spcBef>
                <a:spcPts val="15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Difficult but influential</a:t>
            </a:r>
            <a:endParaRPr/>
          </a:p>
          <a:p>
            <a:pPr marL="342900" marR="0" lvl="1" indent="-139700" algn="l" rtl="0">
              <a:lnSpc>
                <a:spcPct val="90000"/>
              </a:lnSpc>
              <a:spcBef>
                <a:spcPts val="45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Must be </a:t>
            </a:r>
            <a:r>
              <a:rPr lang="en-US" sz="2000" b="1" i="0" u="none" strike="noStrike" cap="none">
                <a:solidFill>
                  <a:schemeClr val="dk1"/>
                </a:solidFill>
                <a:latin typeface="Corbel"/>
                <a:ea typeface="Corbel"/>
                <a:cs typeface="Corbel"/>
                <a:sym typeface="Corbel"/>
              </a:rPr>
              <a:t>consistent</a:t>
            </a:r>
            <a:endParaRPr sz="2000" b="1" i="0" u="none" strike="noStrike" cap="none">
              <a:solidFill>
                <a:schemeClr val="dk1"/>
              </a:solidFill>
              <a:latin typeface="Corbel"/>
              <a:ea typeface="Corbel"/>
              <a:cs typeface="Corbel"/>
              <a:sym typeface="Corbel"/>
            </a:endParaRPr>
          </a:p>
        </p:txBody>
      </p:sp>
      <p:pic>
        <p:nvPicPr>
          <p:cNvPr id="389" name="Google Shape;389;p51" descr="http://uonews.uoregon.edu/sites/uonews.wc-sites.uoregon.edu/files/uploads/images/votes_for_women1.jpg"/>
          <p:cNvPicPr preferRelativeResize="0"/>
          <p:nvPr/>
        </p:nvPicPr>
        <p:blipFill rotWithShape="1">
          <a:blip r:embed="rId3">
            <a:alphaModFix/>
          </a:blip>
          <a:srcRect/>
          <a:stretch/>
        </p:blipFill>
        <p:spPr>
          <a:xfrm>
            <a:off x="6553200" y="2895600"/>
            <a:ext cx="2463719" cy="3733800"/>
          </a:xfrm>
          <a:prstGeom prst="rect">
            <a:avLst/>
          </a:prstGeom>
          <a:noFill/>
          <a:ln>
            <a:noFill/>
          </a:ln>
        </p:spPr>
      </p:pic>
      <p:pic>
        <p:nvPicPr>
          <p:cNvPr id="390" name="Google Shape;390;p51" descr="http://i.telegraph.co.uk/multimedia/archive/01881/hitler_1881083c.jpg"/>
          <p:cNvPicPr preferRelativeResize="0"/>
          <p:nvPr/>
        </p:nvPicPr>
        <p:blipFill rotWithShape="1">
          <a:blip r:embed="rId4">
            <a:alphaModFix/>
          </a:blip>
          <a:srcRect/>
          <a:stretch/>
        </p:blipFill>
        <p:spPr>
          <a:xfrm>
            <a:off x="3755375" y="4135975"/>
            <a:ext cx="2650500" cy="1653600"/>
          </a:xfrm>
          <a:prstGeom prst="rect">
            <a:avLst/>
          </a:prstGeom>
          <a:noFill/>
          <a:ln>
            <a:noFill/>
          </a:ln>
        </p:spPr>
      </p:pic>
      <p:sp>
        <p:nvSpPr>
          <p:cNvPr id="391" name="Google Shape;391;p51"/>
          <p:cNvSpPr txBox="1"/>
          <p:nvPr/>
        </p:nvSpPr>
        <p:spPr>
          <a:xfrm>
            <a:off x="304800" y="6248400"/>
            <a:ext cx="3810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orbel"/>
                <a:ea typeface="Corbel"/>
                <a:cs typeface="Corbel"/>
                <a:sym typeface="Corbel"/>
                <a:hlinkClick r:id="rId5"/>
              </a:rPr>
              <a:t>Crash Course – Social Influence</a:t>
            </a:r>
            <a:endParaRPr sz="1800">
              <a:solidFill>
                <a:schemeClr val="dk1"/>
              </a:solidFill>
              <a:latin typeface="Corbel"/>
              <a:ea typeface="Corbel"/>
              <a:cs typeface="Corbel"/>
              <a:sym typeface="Corbel"/>
            </a:endParaRPr>
          </a:p>
        </p:txBody>
      </p:sp>
      <p:pic>
        <p:nvPicPr>
          <p:cNvPr id="392" name="Google Shape;392;p51"/>
          <p:cNvPicPr preferRelativeResize="0"/>
          <p:nvPr/>
        </p:nvPicPr>
        <p:blipFill>
          <a:blip r:embed="rId6">
            <a:alphaModFix/>
          </a:blip>
          <a:stretch>
            <a:fillRect/>
          </a:stretch>
        </p:blipFill>
        <p:spPr>
          <a:xfrm>
            <a:off x="302550" y="3397225"/>
            <a:ext cx="3376626" cy="2251065"/>
          </a:xfrm>
          <a:prstGeom prst="rect">
            <a:avLst/>
          </a:prstGeom>
          <a:noFill/>
          <a:ln>
            <a:noFill/>
          </a:ln>
        </p:spPr>
      </p:pic>
      <p:sp>
        <p:nvSpPr>
          <p:cNvPr id="393" name="Google Shape;393;p51"/>
          <p:cNvSpPr txBox="1"/>
          <p:nvPr/>
        </p:nvSpPr>
        <p:spPr>
          <a:xfrm>
            <a:off x="1213675" y="5535875"/>
            <a:ext cx="21828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7"/>
              </a:rPr>
              <a:t>Blue-Green Study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Attribution Theory</a:t>
            </a:r>
            <a:endParaRPr sz="4000" b="0" i="0" u="none" strike="noStrike" cap="none">
              <a:solidFill>
                <a:schemeClr val="dk1"/>
              </a:solidFill>
              <a:latin typeface="Corbel"/>
              <a:ea typeface="Corbel"/>
              <a:cs typeface="Corbel"/>
              <a:sym typeface="Corbel"/>
            </a:endParaRPr>
          </a:p>
        </p:txBody>
      </p:sp>
      <p:sp>
        <p:nvSpPr>
          <p:cNvPr id="111" name="Google Shape;111;p16"/>
          <p:cNvSpPr txBox="1">
            <a:spLocks noGrp="1"/>
          </p:cNvSpPr>
          <p:nvPr>
            <p:ph type="body" idx="1"/>
          </p:nvPr>
        </p:nvSpPr>
        <p:spPr>
          <a:xfrm>
            <a:off x="685800" y="1600200"/>
            <a:ext cx="8229600" cy="4325112"/>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Fritz Heider - 1958</a:t>
            </a:r>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1" u="none" strike="noStrike" cap="none">
                <a:solidFill>
                  <a:schemeClr val="dk1"/>
                </a:solidFill>
                <a:latin typeface="Corbel"/>
                <a:ea typeface="Corbel"/>
                <a:cs typeface="Corbel"/>
                <a:sym typeface="Corbel"/>
              </a:rPr>
              <a:t>Suggests how we explain someone’s behavior – by attributing it to either the situation or the person’s disposition</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Situation = environmental, external attribution</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Personal disposition = personality, internal attribution</a:t>
            </a:r>
            <a:endParaRPr/>
          </a:p>
          <a:p>
            <a:pPr marL="530352" marR="0" lvl="1" indent="-9651" algn="l" rtl="0">
              <a:lnSpc>
                <a:spcPct val="90000"/>
              </a:lnSpc>
              <a:spcBef>
                <a:spcPts val="450"/>
              </a:spcBef>
              <a:spcAft>
                <a:spcPts val="0"/>
              </a:spcAft>
              <a:buClr>
                <a:schemeClr val="dk1"/>
              </a:buClr>
              <a:buFont typeface="Corbel"/>
              <a:buNone/>
            </a:pPr>
            <a:endParaRPr sz="1800" b="0" i="1" u="none" strike="noStrike" cap="none">
              <a:solidFill>
                <a:schemeClr val="dk1"/>
              </a:solidFill>
              <a:latin typeface="Corbel"/>
              <a:ea typeface="Corbel"/>
              <a:cs typeface="Corbel"/>
              <a:sym typeface="Corbel"/>
            </a:endParaRPr>
          </a:p>
          <a:p>
            <a:pPr marL="171450" marR="0" lvl="0" indent="-146050" algn="l" rtl="0">
              <a:lnSpc>
                <a:spcPct val="90000"/>
              </a:lnSpc>
              <a:spcBef>
                <a:spcPts val="13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A teacher notices that one of her students is particularly hostile.</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Aggressive personality (internal attribution)</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Reaction to stress or abuse (external attribution)</a:t>
            </a:r>
            <a:endParaRPr sz="1800" b="0" i="0" u="none" strike="noStrike" cap="none">
              <a:solidFill>
                <a:schemeClr val="dk1"/>
              </a:solidFill>
              <a:latin typeface="Corbel"/>
              <a:ea typeface="Corbel"/>
              <a:cs typeface="Corbel"/>
              <a:sym typeface="Corbel"/>
            </a:endParaRPr>
          </a:p>
        </p:txBody>
      </p:sp>
      <p:pic>
        <p:nvPicPr>
          <p:cNvPr id="112" name="Google Shape;112;p16" descr="http://www.parentspartner.com/wp-content/uploads/2011/06/angry-child-boy.jpg"/>
          <p:cNvPicPr preferRelativeResize="0"/>
          <p:nvPr/>
        </p:nvPicPr>
        <p:blipFill rotWithShape="1">
          <a:blip r:embed="rId3">
            <a:alphaModFix/>
          </a:blip>
          <a:srcRect/>
          <a:stretch/>
        </p:blipFill>
        <p:spPr>
          <a:xfrm>
            <a:off x="3581400" y="4724400"/>
            <a:ext cx="1733550" cy="17335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2"/>
          <p:cNvSpPr txBox="1">
            <a:spLocks noGrp="1"/>
          </p:cNvSpPr>
          <p:nvPr>
            <p:ph type="title"/>
          </p:nvPr>
        </p:nvSpPr>
        <p:spPr>
          <a:xfrm>
            <a:off x="457200" y="381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Why do we help others?</a:t>
            </a:r>
            <a:endParaRPr sz="4000" b="0" i="0" u="none" strike="noStrike" cap="none">
              <a:solidFill>
                <a:schemeClr val="dk1"/>
              </a:solidFill>
              <a:latin typeface="Corbel"/>
              <a:ea typeface="Corbel"/>
              <a:cs typeface="Corbel"/>
              <a:sym typeface="Corbel"/>
            </a:endParaRPr>
          </a:p>
        </p:txBody>
      </p:sp>
      <p:graphicFrame>
        <p:nvGraphicFramePr>
          <p:cNvPr id="399" name="Google Shape;399;p52"/>
          <p:cNvGraphicFramePr/>
          <p:nvPr/>
        </p:nvGraphicFramePr>
        <p:xfrm>
          <a:off x="228600" y="1295400"/>
          <a:ext cx="3000000" cy="3000000"/>
        </p:xfrm>
        <a:graphic>
          <a:graphicData uri="http://schemas.openxmlformats.org/drawingml/2006/table">
            <a:tbl>
              <a:tblPr firstRow="1" bandRow="1">
                <a:noFill/>
                <a:tableStyleId>{08836420-821B-42D9-85F9-C0E5AD18F1DE}</a:tableStyleId>
              </a:tblPr>
              <a:tblGrid>
                <a:gridCol w="28956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422075">
                <a:tc>
                  <a:txBody>
                    <a:bodyPr/>
                    <a:lstStyle/>
                    <a:p>
                      <a:pPr marL="0" marR="0" lvl="0" indent="0" algn="l" rtl="0">
                        <a:spcBef>
                          <a:spcPts val="0"/>
                        </a:spcBef>
                        <a:spcAft>
                          <a:spcPts val="0"/>
                        </a:spcAft>
                        <a:buNone/>
                      </a:pPr>
                      <a:r>
                        <a:rPr lang="en-US" sz="1800"/>
                        <a:t>Term</a:t>
                      </a:r>
                      <a:endParaRPr sz="1800"/>
                    </a:p>
                  </a:txBody>
                  <a:tcPr marL="91450" marR="91450" marT="45725" marB="45725"/>
                </a:tc>
                <a:tc>
                  <a:txBody>
                    <a:bodyPr/>
                    <a:lstStyle/>
                    <a:p>
                      <a:pPr marL="0" marR="0" lvl="0" indent="0" algn="l" rtl="0">
                        <a:spcBef>
                          <a:spcPts val="0"/>
                        </a:spcBef>
                        <a:spcAft>
                          <a:spcPts val="0"/>
                        </a:spcAft>
                        <a:buNone/>
                      </a:pPr>
                      <a:r>
                        <a:rPr lang="en-US" sz="1800"/>
                        <a:t>In other words…</a:t>
                      </a:r>
                      <a:endParaRPr sz="1800"/>
                    </a:p>
                  </a:txBody>
                  <a:tcPr marL="91450" marR="91450" marT="45725" marB="45725"/>
                </a:tc>
                <a:tc>
                  <a:txBody>
                    <a:bodyPr/>
                    <a:lstStyle/>
                    <a:p>
                      <a:pPr marL="0" marR="0" lvl="0" indent="0" algn="l" rtl="0">
                        <a:spcBef>
                          <a:spcPts val="0"/>
                        </a:spcBef>
                        <a:spcAft>
                          <a:spcPts val="0"/>
                        </a:spcAft>
                        <a:buNone/>
                      </a:pPr>
                      <a:r>
                        <a:rPr lang="en-US" sz="1800"/>
                        <a:t>Example</a:t>
                      </a:r>
                      <a:endParaRPr sz="1800"/>
                    </a:p>
                  </a:txBody>
                  <a:tcPr marL="91450" marR="91450" marT="45725" marB="45725"/>
                </a:tc>
                <a:extLst>
                  <a:ext uri="{0D108BD9-81ED-4DB2-BD59-A6C34878D82A}">
                    <a16:rowId xmlns:a16="http://schemas.microsoft.com/office/drawing/2014/main" val="10000"/>
                  </a:ext>
                </a:extLst>
              </a:tr>
              <a:tr h="1665175">
                <a:tc>
                  <a:txBody>
                    <a:bodyPr/>
                    <a:lstStyle/>
                    <a:p>
                      <a:pPr marL="0" marR="0" lvl="0" indent="0" algn="l" rtl="0">
                        <a:spcBef>
                          <a:spcPts val="0"/>
                        </a:spcBef>
                        <a:spcAft>
                          <a:spcPts val="0"/>
                        </a:spcAft>
                        <a:buNone/>
                      </a:pPr>
                      <a:r>
                        <a:rPr lang="en-US" sz="1800" b="1"/>
                        <a:t>Social exchange theory </a:t>
                      </a:r>
                      <a:r>
                        <a:rPr lang="en-US" sz="1800"/>
                        <a:t>- </a:t>
                      </a:r>
                      <a:r>
                        <a:rPr lang="en-US" sz="1800" i="1"/>
                        <a:t>social behavior is an exchange process that aims to maximize benefits and minimize costs</a:t>
                      </a:r>
                      <a:endParaRPr sz="1800"/>
                    </a:p>
                  </a:txBody>
                  <a:tcPr marL="91450" marR="91450" marT="45725" marB="45725"/>
                </a:tc>
                <a:tc>
                  <a:txBody>
                    <a:bodyPr/>
                    <a:lstStyle/>
                    <a:p>
                      <a:pPr marL="0" marR="0" lvl="0" indent="0" algn="l" rtl="0">
                        <a:spcBef>
                          <a:spcPts val="0"/>
                        </a:spcBef>
                        <a:spcAft>
                          <a:spcPts val="0"/>
                        </a:spcAft>
                        <a:buNone/>
                      </a:pPr>
                      <a:r>
                        <a:rPr lang="en-US" sz="1800"/>
                        <a:t>Rewards of interaction  </a:t>
                      </a:r>
                      <a:endParaRPr/>
                    </a:p>
                    <a:p>
                      <a:pPr marL="0" marR="0" lvl="0" indent="0" algn="l" rtl="0">
                        <a:spcBef>
                          <a:spcPts val="0"/>
                        </a:spcBef>
                        <a:spcAft>
                          <a:spcPts val="0"/>
                        </a:spcAft>
                        <a:buNone/>
                      </a:pPr>
                      <a:r>
                        <a:rPr lang="en-US" sz="1800" u="sng"/>
                        <a:t>--  Costs of interaction</a:t>
                      </a:r>
                      <a:endParaRPr/>
                    </a:p>
                    <a:p>
                      <a:pPr marL="0" marR="0" lvl="0" indent="0" algn="l" rtl="0">
                        <a:spcBef>
                          <a:spcPts val="0"/>
                        </a:spcBef>
                        <a:spcAft>
                          <a:spcPts val="0"/>
                        </a:spcAft>
                        <a:buNone/>
                      </a:pPr>
                      <a:r>
                        <a:rPr lang="en-US" sz="1800" u="none"/>
                        <a:t>If profitable = behavior</a:t>
                      </a:r>
                      <a:endParaRPr sz="1800" u="none"/>
                    </a:p>
                  </a:txBody>
                  <a:tcPr marL="91450" marR="91450" marT="45725" marB="45725"/>
                </a:tc>
                <a:tc>
                  <a:txBody>
                    <a:bodyPr/>
                    <a:lstStyle/>
                    <a:p>
                      <a:pPr marL="0" marR="0" lvl="0" indent="0" algn="l" rtl="0">
                        <a:spcBef>
                          <a:spcPts val="0"/>
                        </a:spcBef>
                        <a:spcAft>
                          <a:spcPts val="0"/>
                        </a:spcAft>
                        <a:buNone/>
                      </a:pPr>
                      <a:r>
                        <a:rPr lang="en-US" sz="1800"/>
                        <a:t>Giving money to the homeless so you feel like you have been altruistic/unselfish, but only to the point where it isn’t financially harmful.</a:t>
                      </a:r>
                      <a:endParaRPr sz="1800"/>
                    </a:p>
                  </a:txBody>
                  <a:tcPr marL="91450" marR="91450" marT="45725" marB="45725"/>
                </a:tc>
                <a:extLst>
                  <a:ext uri="{0D108BD9-81ED-4DB2-BD59-A6C34878D82A}">
                    <a16:rowId xmlns:a16="http://schemas.microsoft.com/office/drawing/2014/main" val="10001"/>
                  </a:ext>
                </a:extLst>
              </a:tr>
              <a:tr h="1665175">
                <a:tc>
                  <a:txBody>
                    <a:bodyPr/>
                    <a:lstStyle/>
                    <a:p>
                      <a:pPr marL="0" marR="0" lvl="0" indent="0" algn="l" rtl="0">
                        <a:spcBef>
                          <a:spcPts val="0"/>
                        </a:spcBef>
                        <a:spcAft>
                          <a:spcPts val="0"/>
                        </a:spcAft>
                        <a:buNone/>
                      </a:pPr>
                      <a:r>
                        <a:rPr lang="en-US" sz="1800" b="1"/>
                        <a:t>Social-responsibility norm</a:t>
                      </a:r>
                      <a:r>
                        <a:rPr lang="en-US" sz="1800"/>
                        <a:t> - </a:t>
                      </a:r>
                      <a:r>
                        <a:rPr lang="en-US" sz="1800" i="1"/>
                        <a:t>an expectation that people can and should help people who depend upon them</a:t>
                      </a:r>
                      <a:endParaRPr sz="1800" i="1"/>
                    </a:p>
                  </a:txBody>
                  <a:tcPr marL="91450" marR="91450" marT="45725" marB="45725"/>
                </a:tc>
                <a:tc>
                  <a:txBody>
                    <a:bodyPr/>
                    <a:lstStyle/>
                    <a:p>
                      <a:pPr marL="0" marR="0" lvl="1" indent="0" algn="l" rtl="0">
                        <a:lnSpc>
                          <a:spcPct val="100000"/>
                        </a:lnSpc>
                        <a:spcBef>
                          <a:spcPts val="0"/>
                        </a:spcBef>
                        <a:spcAft>
                          <a:spcPts val="0"/>
                        </a:spcAft>
                        <a:buClr>
                          <a:schemeClr val="dk1"/>
                        </a:buClr>
                        <a:buFont typeface="Corbel"/>
                        <a:buNone/>
                      </a:pPr>
                      <a:r>
                        <a:rPr lang="en-US" sz="1800" u="none" strike="noStrike" cap="none"/>
                        <a:t>Help those that ask/seem to need/deserve help.</a:t>
                      </a:r>
                      <a:endParaRPr/>
                    </a:p>
                  </a:txBody>
                  <a:tcPr marL="91450" marR="91450" marT="45725" marB="45725"/>
                </a:tc>
                <a:tc>
                  <a:txBody>
                    <a:bodyPr/>
                    <a:lstStyle/>
                    <a:p>
                      <a:pPr marL="0" marR="0" lvl="0" indent="0" algn="l" rtl="0">
                        <a:spcBef>
                          <a:spcPts val="0"/>
                        </a:spcBef>
                        <a:spcAft>
                          <a:spcPts val="0"/>
                        </a:spcAft>
                        <a:buNone/>
                      </a:pPr>
                      <a:r>
                        <a:rPr lang="en-US" sz="1800"/>
                        <a:t>Giving directions to someone who asks.</a:t>
                      </a:r>
                      <a:endParaRPr sz="1800"/>
                    </a:p>
                  </a:txBody>
                  <a:tcPr marL="91450" marR="91450" marT="45725" marB="45725"/>
                </a:tc>
                <a:extLst>
                  <a:ext uri="{0D108BD9-81ED-4DB2-BD59-A6C34878D82A}">
                    <a16:rowId xmlns:a16="http://schemas.microsoft.com/office/drawing/2014/main" val="10002"/>
                  </a:ext>
                </a:extLst>
              </a:tr>
              <a:tr h="1352950">
                <a:tc>
                  <a:txBody>
                    <a:bodyPr/>
                    <a:lstStyle/>
                    <a:p>
                      <a:pPr marL="0" marR="0" lvl="0" indent="0" algn="l" rtl="0">
                        <a:lnSpc>
                          <a:spcPct val="100000"/>
                        </a:lnSpc>
                        <a:spcBef>
                          <a:spcPts val="0"/>
                        </a:spcBef>
                        <a:spcAft>
                          <a:spcPts val="0"/>
                        </a:spcAft>
                        <a:buClr>
                          <a:schemeClr val="dk1"/>
                        </a:buClr>
                        <a:buFont typeface="Corbel"/>
                        <a:buNone/>
                      </a:pPr>
                      <a:r>
                        <a:rPr lang="en-US" sz="1800" b="1"/>
                        <a:t>Reciprocity norm</a:t>
                      </a:r>
                      <a:r>
                        <a:rPr lang="en-US" sz="1800"/>
                        <a:t> – </a:t>
                      </a:r>
                      <a:r>
                        <a:rPr lang="en-US" sz="1800" i="1"/>
                        <a:t>the expectation to respond to a positive action with another positive action</a:t>
                      </a:r>
                      <a:endParaRPr/>
                    </a:p>
                  </a:txBody>
                  <a:tcPr marL="91450" marR="91450" marT="45725" marB="45725"/>
                </a:tc>
                <a:tc>
                  <a:txBody>
                    <a:bodyPr/>
                    <a:lstStyle/>
                    <a:p>
                      <a:pPr marL="0" marR="0" lvl="1" indent="0" algn="l" rtl="0">
                        <a:lnSpc>
                          <a:spcPct val="100000"/>
                        </a:lnSpc>
                        <a:spcBef>
                          <a:spcPts val="0"/>
                        </a:spcBef>
                        <a:spcAft>
                          <a:spcPts val="0"/>
                        </a:spcAft>
                        <a:buClr>
                          <a:schemeClr val="dk1"/>
                        </a:buClr>
                        <a:buFont typeface="Corbel"/>
                        <a:buNone/>
                      </a:pPr>
                      <a:r>
                        <a:rPr lang="en-US" sz="1800" u="none" strike="noStrike" cap="none"/>
                        <a:t>Help those who have helped you.</a:t>
                      </a:r>
                      <a:endParaRPr/>
                    </a:p>
                  </a:txBody>
                  <a:tcPr marL="91450" marR="91450" marT="45725" marB="45725"/>
                </a:tc>
                <a:tc>
                  <a:txBody>
                    <a:bodyPr/>
                    <a:lstStyle/>
                    <a:p>
                      <a:pPr marL="0" marR="0" lvl="0" indent="0" algn="l" rtl="0">
                        <a:spcBef>
                          <a:spcPts val="0"/>
                        </a:spcBef>
                        <a:spcAft>
                          <a:spcPts val="0"/>
                        </a:spcAft>
                        <a:buNone/>
                      </a:pPr>
                      <a:r>
                        <a:rPr lang="en-US" sz="1800"/>
                        <a:t>“I’ll scratch your back if you scratch mine.”</a:t>
                      </a:r>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bl>
          </a:graphicData>
        </a:graphic>
      </p:graphicFrame>
      <p:sp>
        <p:nvSpPr>
          <p:cNvPr id="400" name="Google Shape;400;p52"/>
          <p:cNvSpPr txBox="1"/>
          <p:nvPr/>
        </p:nvSpPr>
        <p:spPr>
          <a:xfrm>
            <a:off x="5562600" y="6400800"/>
            <a:ext cx="3352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orbel"/>
                <a:ea typeface="Corbel"/>
                <a:cs typeface="Corbel"/>
                <a:sym typeface="Corbel"/>
                <a:hlinkClick r:id="rId3"/>
              </a:rPr>
              <a:t>Reciprocity norm </a:t>
            </a:r>
            <a:r>
              <a:rPr lang="en-US" sz="1800">
                <a:solidFill>
                  <a:schemeClr val="dk1"/>
                </a:solidFill>
                <a:latin typeface="Corbel"/>
                <a:ea typeface="Corbel"/>
                <a:cs typeface="Corbel"/>
                <a:sym typeface="Corbel"/>
              </a:rPr>
              <a:t>– Gift giving</a:t>
            </a:r>
            <a:endParaRPr sz="1800">
              <a:solidFill>
                <a:schemeClr val="dk1"/>
              </a:solidFill>
              <a:latin typeface="Corbel"/>
              <a:ea typeface="Corbel"/>
              <a:cs typeface="Corbel"/>
              <a:sym typeface="Corbel"/>
            </a:endParaRPr>
          </a:p>
        </p:txBody>
      </p:sp>
      <p:sp>
        <p:nvSpPr>
          <p:cNvPr id="401" name="Google Shape;401;p52"/>
          <p:cNvSpPr txBox="1"/>
          <p:nvPr/>
        </p:nvSpPr>
        <p:spPr>
          <a:xfrm>
            <a:off x="228600" y="6400800"/>
            <a:ext cx="4572000" cy="38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orbel"/>
                <a:ea typeface="Corbel"/>
                <a:cs typeface="Corbel"/>
                <a:sym typeface="Corbel"/>
                <a:hlinkClick r:id="rId4"/>
              </a:rPr>
              <a:t>Social-responsibility norm </a:t>
            </a:r>
            <a:r>
              <a:rPr lang="en-US" sz="1800">
                <a:solidFill>
                  <a:schemeClr val="dk1"/>
                </a:solidFill>
                <a:latin typeface="Corbel"/>
                <a:ea typeface="Corbel"/>
                <a:cs typeface="Corbel"/>
                <a:sym typeface="Corbel"/>
              </a:rPr>
              <a:t>– Subway Hero</a:t>
            </a:r>
            <a:endParaRPr sz="1800">
              <a:solidFill>
                <a:schemeClr val="dk1"/>
              </a:solidFill>
              <a:latin typeface="Corbel"/>
              <a:ea typeface="Corbel"/>
              <a:cs typeface="Corbel"/>
              <a:sym typeface="Corbe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3"/>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Attraction</a:t>
            </a:r>
            <a:endParaRPr sz="4000" b="0" i="0" u="none" strike="noStrike" cap="none">
              <a:solidFill>
                <a:schemeClr val="dk1"/>
              </a:solidFill>
              <a:latin typeface="Corbel"/>
              <a:ea typeface="Corbel"/>
              <a:cs typeface="Corbel"/>
              <a:sym typeface="Corbel"/>
            </a:endParaRPr>
          </a:p>
        </p:txBody>
      </p:sp>
      <p:sp>
        <p:nvSpPr>
          <p:cNvPr id="407" name="Google Shape;407;p53"/>
          <p:cNvSpPr txBox="1">
            <a:spLocks noGrp="1"/>
          </p:cNvSpPr>
          <p:nvPr>
            <p:ph type="body" idx="1"/>
          </p:nvPr>
        </p:nvSpPr>
        <p:spPr>
          <a:xfrm>
            <a:off x="381000" y="1143000"/>
            <a:ext cx="7848600" cy="3733800"/>
          </a:xfrm>
          <a:prstGeom prst="rect">
            <a:avLst/>
          </a:prstGeom>
          <a:noFill/>
          <a:ln>
            <a:noFill/>
          </a:ln>
        </p:spPr>
        <p:txBody>
          <a:bodyPr spcFirstLastPara="1" wrap="square" lIns="91425" tIns="45700" rIns="91425" bIns="45700" anchor="t" anchorCtr="0">
            <a:noAutofit/>
          </a:bodyPr>
          <a:lstStyle/>
          <a:p>
            <a:pPr marL="171450" marR="0" lvl="0" indent="-44450" algn="l" rtl="0">
              <a:lnSpc>
                <a:spcPct val="90000"/>
              </a:lnSpc>
              <a:spcBef>
                <a:spcPts val="0"/>
              </a:spcBef>
              <a:spcAft>
                <a:spcPts val="0"/>
              </a:spcAft>
              <a:buClr>
                <a:schemeClr val="dk1"/>
              </a:buClr>
              <a:buSzPts val="1600"/>
              <a:buFont typeface="Corbel"/>
              <a:buNone/>
            </a:pPr>
            <a:endParaRPr sz="2000" b="0" i="1"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600"/>
              <a:buFont typeface="Corbel"/>
              <a:buChar char="•"/>
            </a:pPr>
            <a:r>
              <a:rPr lang="en-US" sz="2000" b="1" i="0" u="none" strike="noStrike" cap="none">
                <a:solidFill>
                  <a:schemeClr val="dk1"/>
                </a:solidFill>
                <a:latin typeface="Corbel"/>
                <a:ea typeface="Corbel"/>
                <a:cs typeface="Corbel"/>
                <a:sym typeface="Corbel"/>
              </a:rPr>
              <a:t>Proximity</a:t>
            </a:r>
            <a:r>
              <a:rPr lang="en-US" sz="2000" b="0" i="0" u="none" strike="noStrike" cap="none">
                <a:solidFill>
                  <a:schemeClr val="dk1"/>
                </a:solidFill>
                <a:latin typeface="Corbel"/>
                <a:ea typeface="Corbel"/>
                <a:cs typeface="Corbel"/>
                <a:sym typeface="Corbel"/>
              </a:rPr>
              <a:t> – </a:t>
            </a:r>
            <a:r>
              <a:rPr lang="en-US" sz="2000" b="0" i="1" u="none" strike="noStrike" cap="none">
                <a:solidFill>
                  <a:schemeClr val="dk1"/>
                </a:solidFill>
                <a:latin typeface="Corbel"/>
                <a:ea typeface="Corbel"/>
                <a:cs typeface="Corbel"/>
                <a:sym typeface="Corbel"/>
              </a:rPr>
              <a:t>geographic nearness/closeness → increased interactions</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Technology has changed the meaning of “proximity”</a:t>
            </a:r>
            <a:endParaRPr/>
          </a:p>
          <a:p>
            <a:pPr marL="342900" marR="0" lvl="1" indent="-48259" algn="l" rtl="0">
              <a:lnSpc>
                <a:spcPct val="90000"/>
              </a:lnSpc>
              <a:spcBef>
                <a:spcPts val="450"/>
              </a:spcBef>
              <a:spcAft>
                <a:spcPts val="0"/>
              </a:spcAft>
              <a:buClr>
                <a:schemeClr val="dk1"/>
              </a:buClr>
              <a:buSzPts val="1440"/>
              <a:buFont typeface="Corbel"/>
              <a:buNone/>
            </a:pPr>
            <a:endParaRPr sz="1800" b="0" i="0" u="none" strike="noStrike" cap="none">
              <a:solidFill>
                <a:schemeClr val="dk1"/>
              </a:solidFill>
              <a:latin typeface="Corbel"/>
              <a:ea typeface="Corbel"/>
              <a:cs typeface="Corbel"/>
              <a:sym typeface="Corbel"/>
            </a:endParaRPr>
          </a:p>
          <a:p>
            <a:pPr marL="171450" marR="0" lvl="0" indent="-146050" algn="l" rtl="0">
              <a:lnSpc>
                <a:spcPct val="90000"/>
              </a:lnSpc>
              <a:spcBef>
                <a:spcPts val="13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Familiarity breeds fondness. </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1" i="0" u="none" strike="noStrike" cap="none">
                <a:solidFill>
                  <a:schemeClr val="dk1"/>
                </a:solidFill>
                <a:latin typeface="Corbel"/>
                <a:ea typeface="Corbel"/>
                <a:cs typeface="Corbel"/>
                <a:sym typeface="Corbel"/>
              </a:rPr>
              <a:t>Mere-exposure effect </a:t>
            </a:r>
            <a:r>
              <a:rPr lang="en-US" sz="1800" b="0" i="0" u="none" strike="noStrike" cap="none">
                <a:solidFill>
                  <a:schemeClr val="dk1"/>
                </a:solidFill>
                <a:latin typeface="Corbel"/>
                <a:ea typeface="Corbel"/>
                <a:cs typeface="Corbel"/>
                <a:sym typeface="Corbel"/>
              </a:rPr>
              <a:t>- the phenomenon that repeated exposure to novel stimuli increases liking of them</a:t>
            </a:r>
            <a:endParaRPr/>
          </a:p>
          <a:p>
            <a:pPr marL="548640" marR="0" lvl="2" indent="-142240" algn="l" rtl="0">
              <a:lnSpc>
                <a:spcPct val="90000"/>
              </a:lnSpc>
              <a:spcBef>
                <a:spcPts val="4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Ex: iPhone’s reversible camera and “selfies” – preferring the mirror image vs reverse</a:t>
            </a:r>
            <a:endParaRPr/>
          </a:p>
          <a:p>
            <a:pPr marL="548640" marR="0" lvl="2" indent="-142240" algn="l" rtl="0">
              <a:lnSpc>
                <a:spcPct val="90000"/>
              </a:lnSpc>
              <a:spcBef>
                <a:spcPts val="4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Ex: Companies bet that the </a:t>
            </a:r>
            <a:br>
              <a:rPr lang="en-US" sz="1600" b="0" i="0" u="none" strike="noStrike" cap="none">
                <a:solidFill>
                  <a:schemeClr val="dk1"/>
                </a:solidFill>
                <a:latin typeface="Corbel"/>
                <a:ea typeface="Corbel"/>
                <a:cs typeface="Corbel"/>
                <a:sym typeface="Corbel"/>
              </a:rPr>
            </a:br>
            <a:r>
              <a:rPr lang="en-US" sz="1600" b="0" i="0" u="none" strike="noStrike" cap="none">
                <a:solidFill>
                  <a:schemeClr val="dk1"/>
                </a:solidFill>
                <a:latin typeface="Corbel"/>
                <a:ea typeface="Corbel"/>
                <a:cs typeface="Corbel"/>
                <a:sym typeface="Corbel"/>
              </a:rPr>
              <a:t>more you see/are exposed to </a:t>
            </a:r>
            <a:br>
              <a:rPr lang="en-US" sz="1600" b="0" i="0" u="none" strike="noStrike" cap="none">
                <a:solidFill>
                  <a:schemeClr val="dk1"/>
                </a:solidFill>
                <a:latin typeface="Corbel"/>
                <a:ea typeface="Corbel"/>
                <a:cs typeface="Corbel"/>
                <a:sym typeface="Corbel"/>
              </a:rPr>
            </a:br>
            <a:r>
              <a:rPr lang="en-US" sz="1600" b="0" i="0" u="none" strike="noStrike" cap="none">
                <a:solidFill>
                  <a:schemeClr val="dk1"/>
                </a:solidFill>
                <a:latin typeface="Corbel"/>
                <a:ea typeface="Corbel"/>
                <a:cs typeface="Corbel"/>
                <a:sym typeface="Corbel"/>
              </a:rPr>
              <a:t>their product, the more likely </a:t>
            </a:r>
            <a:br>
              <a:rPr lang="en-US" sz="1600" b="0" i="0" u="none" strike="noStrike" cap="none">
                <a:solidFill>
                  <a:schemeClr val="dk1"/>
                </a:solidFill>
                <a:latin typeface="Corbel"/>
                <a:ea typeface="Corbel"/>
                <a:cs typeface="Corbel"/>
                <a:sym typeface="Corbel"/>
              </a:rPr>
            </a:br>
            <a:r>
              <a:rPr lang="en-US" sz="1600" b="0" i="0" u="none" strike="noStrike" cap="none">
                <a:solidFill>
                  <a:schemeClr val="dk1"/>
                </a:solidFill>
                <a:latin typeface="Corbel"/>
                <a:ea typeface="Corbel"/>
                <a:cs typeface="Corbel"/>
                <a:sym typeface="Corbel"/>
              </a:rPr>
              <a:t>you are to buy it.</a:t>
            </a:r>
            <a:endParaRPr/>
          </a:p>
          <a:p>
            <a:pPr marL="342900" marR="0" lvl="1" indent="-48259" algn="l" rtl="0">
              <a:lnSpc>
                <a:spcPct val="90000"/>
              </a:lnSpc>
              <a:spcBef>
                <a:spcPts val="450"/>
              </a:spcBef>
              <a:spcAft>
                <a:spcPts val="0"/>
              </a:spcAft>
              <a:buClr>
                <a:schemeClr val="dk1"/>
              </a:buClr>
              <a:buSzPts val="1440"/>
              <a:buFont typeface="Corbel"/>
              <a:buNone/>
            </a:pPr>
            <a:endParaRPr sz="1800" b="1" i="0" u="none" strike="noStrike" cap="none">
              <a:solidFill>
                <a:schemeClr val="dk1"/>
              </a:solidFill>
              <a:latin typeface="Corbel"/>
              <a:ea typeface="Corbel"/>
              <a:cs typeface="Corbel"/>
              <a:sym typeface="Corbel"/>
            </a:endParaRPr>
          </a:p>
          <a:p>
            <a:pPr marL="171450" marR="0" lvl="0" indent="-44450" algn="l" rtl="0">
              <a:lnSpc>
                <a:spcPct val="90000"/>
              </a:lnSpc>
              <a:spcBef>
                <a:spcPts val="1300"/>
              </a:spcBef>
              <a:spcAft>
                <a:spcPts val="0"/>
              </a:spcAft>
              <a:buClr>
                <a:schemeClr val="dk1"/>
              </a:buClr>
              <a:buSzPts val="1600"/>
              <a:buFont typeface="Corbel"/>
              <a:buNone/>
            </a:pPr>
            <a:endParaRPr sz="2000" b="0" i="1" u="none" strike="noStrike" cap="none">
              <a:solidFill>
                <a:schemeClr val="dk1"/>
              </a:solidFill>
              <a:latin typeface="Corbel"/>
              <a:ea typeface="Corbel"/>
              <a:cs typeface="Corbel"/>
              <a:sym typeface="Corbel"/>
            </a:endParaRPr>
          </a:p>
        </p:txBody>
      </p:sp>
      <p:pic>
        <p:nvPicPr>
          <p:cNvPr id="408" name="Google Shape;408;p53" descr="http://img2.timeinc.net/people/i/2010/database/100531/ryan-gosling-300.jpg"/>
          <p:cNvPicPr preferRelativeResize="0"/>
          <p:nvPr/>
        </p:nvPicPr>
        <p:blipFill rotWithShape="1">
          <a:blip r:embed="rId3">
            <a:alphaModFix/>
          </a:blip>
          <a:srcRect/>
          <a:stretch/>
        </p:blipFill>
        <p:spPr>
          <a:xfrm>
            <a:off x="4800600" y="3993535"/>
            <a:ext cx="1836300" cy="2448300"/>
          </a:xfrm>
          <a:prstGeom prst="rect">
            <a:avLst/>
          </a:prstGeom>
          <a:noFill/>
          <a:ln>
            <a:noFill/>
          </a:ln>
        </p:spPr>
      </p:pic>
      <p:pic>
        <p:nvPicPr>
          <p:cNvPr id="409" name="Google Shape;409;p53" descr="http://img2.timeinc.net/people/i/2010/database/100531/ryan-gosling-300.jpg"/>
          <p:cNvPicPr preferRelativeResize="0"/>
          <p:nvPr/>
        </p:nvPicPr>
        <p:blipFill rotWithShape="1">
          <a:blip r:embed="rId3">
            <a:alphaModFix/>
          </a:blip>
          <a:srcRect/>
          <a:stretch/>
        </p:blipFill>
        <p:spPr>
          <a:xfrm flipH="1">
            <a:off x="6621900" y="3962400"/>
            <a:ext cx="1836300" cy="2448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4"/>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Attraction</a:t>
            </a:r>
            <a:endParaRPr sz="4000" b="0" i="0" u="none" strike="noStrike" cap="none">
              <a:solidFill>
                <a:schemeClr val="dk1"/>
              </a:solidFill>
              <a:latin typeface="Corbel"/>
              <a:ea typeface="Corbel"/>
              <a:cs typeface="Corbel"/>
              <a:sym typeface="Corbel"/>
            </a:endParaRPr>
          </a:p>
        </p:txBody>
      </p:sp>
      <p:sp>
        <p:nvSpPr>
          <p:cNvPr id="415" name="Google Shape;415;p54"/>
          <p:cNvSpPr txBox="1">
            <a:spLocks noGrp="1"/>
          </p:cNvSpPr>
          <p:nvPr>
            <p:ph type="body" idx="1"/>
          </p:nvPr>
        </p:nvSpPr>
        <p:spPr>
          <a:xfrm>
            <a:off x="381000" y="1676400"/>
            <a:ext cx="3886200" cy="43434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1" i="0" u="none" strike="noStrike" cap="none">
                <a:solidFill>
                  <a:schemeClr val="dk1"/>
                </a:solidFill>
                <a:latin typeface="Corbel"/>
                <a:ea typeface="Corbel"/>
                <a:cs typeface="Corbel"/>
                <a:sym typeface="Corbel"/>
              </a:rPr>
              <a:t>Physical attractiveness</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More likely to be perceived as healthy, happy, and socially skilled</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Prefer symmetry and average features</a:t>
            </a:r>
            <a:endParaRPr/>
          </a:p>
          <a:p>
            <a:pPr marL="342900" marR="0" lvl="1" indent="-48259" algn="l" rtl="0">
              <a:lnSpc>
                <a:spcPct val="90000"/>
              </a:lnSpc>
              <a:spcBef>
                <a:spcPts val="450"/>
              </a:spcBef>
              <a:spcAft>
                <a:spcPts val="0"/>
              </a:spcAft>
              <a:buClr>
                <a:schemeClr val="dk1"/>
              </a:buClr>
              <a:buSzPts val="1440"/>
              <a:buFont typeface="Corbel"/>
              <a:buNone/>
            </a:pPr>
            <a:endParaRPr sz="1800" b="0" i="0" u="none" strike="noStrike" cap="none">
              <a:solidFill>
                <a:schemeClr val="dk1"/>
              </a:solidFill>
              <a:latin typeface="Corbel"/>
              <a:ea typeface="Corbel"/>
              <a:cs typeface="Corbel"/>
              <a:sym typeface="Corbel"/>
            </a:endParaRPr>
          </a:p>
          <a:p>
            <a:pPr marL="171450" marR="0" lvl="0" indent="-146050" algn="l" rtl="0">
              <a:lnSpc>
                <a:spcPct val="90000"/>
              </a:lnSpc>
              <a:spcBef>
                <a:spcPts val="13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Evolutionary</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Masculine/dominant/ mature men</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Youthful/healthy women</a:t>
            </a:r>
            <a:endParaRPr/>
          </a:p>
          <a:p>
            <a:pPr marL="171450" marR="0" lvl="0" indent="-146050" algn="l" rtl="0">
              <a:lnSpc>
                <a:spcPct val="90000"/>
              </a:lnSpc>
              <a:spcBef>
                <a:spcPts val="13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Cultural</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“Beauty is in the eye of the beholder” – reflects </a:t>
            </a:r>
            <a:r>
              <a:rPr lang="en-US" sz="1800" b="0" i="0" u="sng" strike="noStrike" cap="none">
                <a:solidFill>
                  <a:schemeClr val="hlink"/>
                </a:solidFill>
                <a:latin typeface="Corbel"/>
                <a:ea typeface="Corbel"/>
                <a:cs typeface="Corbel"/>
                <a:sym typeface="Corbel"/>
                <a:hlinkClick r:id="rId3"/>
              </a:rPr>
              <a:t>time </a:t>
            </a:r>
            <a:r>
              <a:rPr lang="en-US" sz="1800" b="0" i="0" u="none" strike="noStrike" cap="none">
                <a:solidFill>
                  <a:schemeClr val="dk1"/>
                </a:solidFill>
                <a:latin typeface="Corbel"/>
                <a:ea typeface="Corbel"/>
                <a:cs typeface="Corbel"/>
                <a:sym typeface="Corbel"/>
              </a:rPr>
              <a:t>and </a:t>
            </a:r>
            <a:r>
              <a:rPr lang="en-US" sz="1800" b="0" i="0" u="sng" strike="noStrike" cap="none">
                <a:solidFill>
                  <a:schemeClr val="hlink"/>
                </a:solidFill>
                <a:latin typeface="Corbel"/>
                <a:ea typeface="Corbel"/>
                <a:cs typeface="Corbel"/>
                <a:sym typeface="Corbel"/>
                <a:hlinkClick r:id="rId4"/>
              </a:rPr>
              <a:t>place</a:t>
            </a:r>
            <a:endParaRPr sz="1800" b="0" i="0" u="none" strike="noStrike" cap="none">
              <a:solidFill>
                <a:schemeClr val="dk1"/>
              </a:solidFill>
              <a:latin typeface="Corbel"/>
              <a:ea typeface="Corbel"/>
              <a:cs typeface="Corbel"/>
              <a:sym typeface="Corbel"/>
            </a:endParaRPr>
          </a:p>
        </p:txBody>
      </p:sp>
      <p:pic>
        <p:nvPicPr>
          <p:cNvPr id="416" name="Google Shape;416;p54" descr="http://blog.lib.umn.edu/huber195/psy1001spring12/neck%20ring.jpg"/>
          <p:cNvPicPr preferRelativeResize="0"/>
          <p:nvPr/>
        </p:nvPicPr>
        <p:blipFill rotWithShape="1">
          <a:blip r:embed="rId5">
            <a:alphaModFix/>
          </a:blip>
          <a:srcRect/>
          <a:stretch/>
        </p:blipFill>
        <p:spPr>
          <a:xfrm>
            <a:off x="6781800" y="4495800"/>
            <a:ext cx="2286000" cy="2286000"/>
          </a:xfrm>
          <a:prstGeom prst="rect">
            <a:avLst/>
          </a:prstGeom>
          <a:noFill/>
          <a:ln>
            <a:noFill/>
          </a:ln>
        </p:spPr>
      </p:pic>
      <p:pic>
        <p:nvPicPr>
          <p:cNvPr id="417" name="Google Shape;417;p54" descr="http://t3.gstatic.com/images?q=tbn:ANd9GcQq9lY2rbWPgxtlsvbiwIOfJUQNpdubDTNSia1cBKFfJxUk8IPSgvfvgP8v3g"/>
          <p:cNvPicPr preferRelativeResize="0"/>
          <p:nvPr/>
        </p:nvPicPr>
        <p:blipFill rotWithShape="1">
          <a:blip r:embed="rId6">
            <a:alphaModFix/>
          </a:blip>
          <a:srcRect/>
          <a:stretch/>
        </p:blipFill>
        <p:spPr>
          <a:xfrm>
            <a:off x="4495800" y="4572000"/>
            <a:ext cx="2143200" cy="2143200"/>
          </a:xfrm>
          <a:prstGeom prst="rect">
            <a:avLst/>
          </a:prstGeom>
          <a:noFill/>
          <a:ln>
            <a:noFill/>
          </a:ln>
        </p:spPr>
      </p:pic>
      <p:pic>
        <p:nvPicPr>
          <p:cNvPr id="418" name="Google Shape;418;p54" descr="http://24.media.tumblr.com/tumblr_m5bdp0O5kU1r5e4l4o1_500.png"/>
          <p:cNvPicPr preferRelativeResize="0"/>
          <p:nvPr/>
        </p:nvPicPr>
        <p:blipFill rotWithShape="1">
          <a:blip r:embed="rId7">
            <a:alphaModFix/>
          </a:blip>
          <a:srcRect/>
          <a:stretch/>
        </p:blipFill>
        <p:spPr>
          <a:xfrm>
            <a:off x="4305300" y="704850"/>
            <a:ext cx="4667400" cy="3181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5"/>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Attraction</a:t>
            </a:r>
            <a:endParaRPr sz="4000" b="0" i="0" u="none" strike="noStrike" cap="none">
              <a:solidFill>
                <a:schemeClr val="dk1"/>
              </a:solidFill>
              <a:latin typeface="Corbel"/>
              <a:ea typeface="Corbel"/>
              <a:cs typeface="Corbel"/>
              <a:sym typeface="Corbel"/>
            </a:endParaRPr>
          </a:p>
        </p:txBody>
      </p:sp>
      <p:sp>
        <p:nvSpPr>
          <p:cNvPr id="425" name="Google Shape;425;p55"/>
          <p:cNvSpPr txBox="1">
            <a:spLocks noGrp="1"/>
          </p:cNvSpPr>
          <p:nvPr>
            <p:ph type="body" idx="1"/>
          </p:nvPr>
        </p:nvSpPr>
        <p:spPr>
          <a:xfrm>
            <a:off x="533400" y="2401824"/>
            <a:ext cx="6400800" cy="32370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1" i="1" u="none" strike="noStrike" cap="none">
                <a:solidFill>
                  <a:schemeClr val="dk1"/>
                </a:solidFill>
                <a:latin typeface="Corbel"/>
                <a:ea typeface="Corbel"/>
                <a:cs typeface="Corbel"/>
                <a:sym typeface="Corbel"/>
              </a:rPr>
              <a:t>Similarity</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Similarity breeds content</a:t>
            </a:r>
            <a:endParaRPr/>
          </a:p>
          <a:p>
            <a:pPr marL="548640" marR="0" lvl="2" indent="-142240" algn="l" rtl="0">
              <a:lnSpc>
                <a:spcPct val="90000"/>
              </a:lnSpc>
              <a:spcBef>
                <a:spcPts val="45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Opposites do not attract</a:t>
            </a:r>
            <a:endParaRPr/>
          </a:p>
          <a:p>
            <a:pPr marL="548640" marR="0" lvl="2" indent="-142240" algn="l" rtl="0">
              <a:lnSpc>
                <a:spcPct val="90000"/>
              </a:lnSpc>
              <a:spcBef>
                <a:spcPts val="45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Friends and couples often share common interests, attitudes, beliefs, age, religion, race, education, intelligence, smoking behaviors and economic status.</a:t>
            </a:r>
            <a:endParaRPr/>
          </a:p>
          <a:p>
            <a:pPr marL="171450" marR="0" lvl="0" indent="-146050" algn="l" rtl="0">
              <a:lnSpc>
                <a:spcPct val="90000"/>
              </a:lnSpc>
              <a:spcBef>
                <a:spcPts val="13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 </a:t>
            </a:r>
            <a:r>
              <a:rPr lang="en-US" sz="2000" b="1" i="1" u="none" strike="noStrike" cap="none">
                <a:solidFill>
                  <a:schemeClr val="dk1"/>
                </a:solidFill>
                <a:latin typeface="Corbel"/>
                <a:ea typeface="Corbel"/>
                <a:cs typeface="Corbel"/>
                <a:sym typeface="Corbel"/>
              </a:rPr>
              <a:t>Reward theory of attraction </a:t>
            </a:r>
            <a:r>
              <a:rPr lang="en-US" sz="2000" b="0" i="0" u="none" strike="noStrike" cap="none">
                <a:solidFill>
                  <a:schemeClr val="dk1"/>
                </a:solidFill>
                <a:latin typeface="Corbel"/>
                <a:ea typeface="Corbel"/>
                <a:cs typeface="Corbel"/>
                <a:sym typeface="Corbel"/>
              </a:rPr>
              <a:t>- </a:t>
            </a:r>
            <a:r>
              <a:rPr lang="en-US" sz="2000" b="0" i="1" u="none" strike="noStrike" cap="none">
                <a:solidFill>
                  <a:schemeClr val="dk1"/>
                </a:solidFill>
                <a:latin typeface="Corbel"/>
                <a:ea typeface="Corbel"/>
                <a:cs typeface="Corbel"/>
                <a:sym typeface="Corbel"/>
              </a:rPr>
              <a:t>we will like those whose behavior is rewarding to us and we will continue relationships that offer more rewards than costs.</a:t>
            </a:r>
            <a:endParaRPr/>
          </a:p>
          <a:p>
            <a:pPr marL="171450" marR="0" lvl="0" indent="-44450" algn="l" rtl="0">
              <a:lnSpc>
                <a:spcPct val="90000"/>
              </a:lnSpc>
              <a:spcBef>
                <a:spcPts val="1000"/>
              </a:spcBef>
              <a:spcAft>
                <a:spcPts val="0"/>
              </a:spcAft>
              <a:buClr>
                <a:schemeClr val="dk1"/>
              </a:buClr>
              <a:buSzPts val="1600"/>
              <a:buFont typeface="Corbel"/>
              <a:buNone/>
            </a:pPr>
            <a:endParaRPr sz="2000" b="0" i="0" u="none" strike="noStrike" cap="none">
              <a:solidFill>
                <a:schemeClr val="dk1"/>
              </a:solidFill>
              <a:latin typeface="Corbel"/>
              <a:ea typeface="Corbel"/>
              <a:cs typeface="Corbel"/>
              <a:sym typeface="Corbel"/>
            </a:endParaRPr>
          </a:p>
        </p:txBody>
      </p:sp>
      <p:pic>
        <p:nvPicPr>
          <p:cNvPr id="426" name="Google Shape;426;p55" descr="http://msnbcmedia1.msn.com/j/msnbc/Components/Photos/060214/060214_lookalikes_hmed_9a.grid-6x2.jpg"/>
          <p:cNvPicPr preferRelativeResize="0"/>
          <p:nvPr/>
        </p:nvPicPr>
        <p:blipFill rotWithShape="1">
          <a:blip r:embed="rId3">
            <a:alphaModFix/>
          </a:blip>
          <a:srcRect/>
          <a:stretch/>
        </p:blipFill>
        <p:spPr>
          <a:xfrm>
            <a:off x="3657600" y="457200"/>
            <a:ext cx="3048000" cy="2192700"/>
          </a:xfrm>
          <a:prstGeom prst="rect">
            <a:avLst/>
          </a:prstGeom>
          <a:noFill/>
          <a:ln>
            <a:noFill/>
          </a:ln>
        </p:spPr>
      </p:pic>
      <p:pic>
        <p:nvPicPr>
          <p:cNvPr id="427" name="Google Shape;427;p55" descr="http://t3.gstatic.com/images?q=tbn:ANd9GcR2Z_Gnk43Un3JPK3mQtmQiyAa4KEg7-UU5Evq64CeeQBJ_ZKxFOYFvJtsRIA"/>
          <p:cNvPicPr preferRelativeResize="0"/>
          <p:nvPr/>
        </p:nvPicPr>
        <p:blipFill rotWithShape="1">
          <a:blip r:embed="rId4">
            <a:alphaModFix/>
          </a:blip>
          <a:srcRect/>
          <a:stretch/>
        </p:blipFill>
        <p:spPr>
          <a:xfrm>
            <a:off x="6934200" y="304800"/>
            <a:ext cx="2035800" cy="3775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Types of Love</a:t>
            </a:r>
            <a:endParaRPr sz="4000" b="0" i="0" u="none" strike="noStrike" cap="none">
              <a:solidFill>
                <a:schemeClr val="dk1"/>
              </a:solidFill>
              <a:latin typeface="Corbel"/>
              <a:ea typeface="Corbel"/>
              <a:cs typeface="Corbel"/>
              <a:sym typeface="Corbel"/>
            </a:endParaRPr>
          </a:p>
        </p:txBody>
      </p:sp>
      <p:sp>
        <p:nvSpPr>
          <p:cNvPr id="433" name="Google Shape;433;p56"/>
          <p:cNvSpPr txBox="1">
            <a:spLocks noGrp="1"/>
          </p:cNvSpPr>
          <p:nvPr>
            <p:ph type="body" idx="1"/>
          </p:nvPr>
        </p:nvSpPr>
        <p:spPr>
          <a:xfrm>
            <a:off x="1028700" y="1425829"/>
            <a:ext cx="3335700" cy="82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1800" b="1" i="0" u="none" strike="noStrike" cap="none">
                <a:solidFill>
                  <a:schemeClr val="dk1"/>
                </a:solidFill>
                <a:latin typeface="Corbel"/>
                <a:ea typeface="Corbel"/>
                <a:cs typeface="Corbel"/>
                <a:sym typeface="Corbel"/>
              </a:rPr>
              <a:t>Passionate Love</a:t>
            </a:r>
            <a:endParaRPr sz="1800" b="1" i="0" u="none" strike="noStrike" cap="none">
              <a:solidFill>
                <a:schemeClr val="dk1"/>
              </a:solidFill>
              <a:latin typeface="Corbel"/>
              <a:ea typeface="Corbel"/>
              <a:cs typeface="Corbel"/>
              <a:sym typeface="Corbel"/>
            </a:endParaRPr>
          </a:p>
        </p:txBody>
      </p:sp>
      <p:sp>
        <p:nvSpPr>
          <p:cNvPr id="434" name="Google Shape;434;p56"/>
          <p:cNvSpPr txBox="1">
            <a:spLocks noGrp="1"/>
          </p:cNvSpPr>
          <p:nvPr>
            <p:ph type="body" idx="2"/>
          </p:nvPr>
        </p:nvSpPr>
        <p:spPr>
          <a:xfrm>
            <a:off x="762000" y="2390807"/>
            <a:ext cx="3602400" cy="25623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1" u="none" strike="noStrike" cap="none">
                <a:solidFill>
                  <a:schemeClr val="dk1"/>
                </a:solidFill>
                <a:latin typeface="Corbel"/>
                <a:ea typeface="Corbel"/>
                <a:cs typeface="Corbel"/>
                <a:sym typeface="Corbel"/>
              </a:rPr>
              <a:t>an aroused state of intense positive absorption in another, usually present at the beginning of a love relationship</a:t>
            </a:r>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Two-factor theory of emotion  </a:t>
            </a:r>
            <a:endParaRPr sz="2000" b="0" i="1" u="none" strike="noStrike" cap="none">
              <a:solidFill>
                <a:schemeClr val="dk1"/>
              </a:solidFill>
              <a:latin typeface="Corbel"/>
              <a:ea typeface="Corbel"/>
              <a:cs typeface="Corbel"/>
              <a:sym typeface="Corbel"/>
            </a:endParaRPr>
          </a:p>
        </p:txBody>
      </p:sp>
      <p:sp>
        <p:nvSpPr>
          <p:cNvPr id="435" name="Google Shape;435;p56"/>
          <p:cNvSpPr txBox="1">
            <a:spLocks noGrp="1"/>
          </p:cNvSpPr>
          <p:nvPr>
            <p:ph type="body" idx="3"/>
          </p:nvPr>
        </p:nvSpPr>
        <p:spPr>
          <a:xfrm>
            <a:off x="4893760" y="1435353"/>
            <a:ext cx="3335700" cy="82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1800" b="1" i="0" u="none" strike="noStrike" cap="none">
                <a:solidFill>
                  <a:schemeClr val="dk1"/>
                </a:solidFill>
                <a:latin typeface="Corbel"/>
                <a:ea typeface="Corbel"/>
                <a:cs typeface="Corbel"/>
                <a:sym typeface="Corbel"/>
              </a:rPr>
              <a:t>Companionate Love</a:t>
            </a:r>
            <a:endParaRPr sz="1800" b="1" i="0" u="none" strike="noStrike" cap="none">
              <a:solidFill>
                <a:schemeClr val="dk1"/>
              </a:solidFill>
              <a:latin typeface="Corbel"/>
              <a:ea typeface="Corbel"/>
              <a:cs typeface="Corbel"/>
              <a:sym typeface="Corbel"/>
            </a:endParaRPr>
          </a:p>
        </p:txBody>
      </p:sp>
      <p:sp>
        <p:nvSpPr>
          <p:cNvPr id="436" name="Google Shape;436;p56"/>
          <p:cNvSpPr txBox="1">
            <a:spLocks noGrp="1"/>
          </p:cNvSpPr>
          <p:nvPr>
            <p:ph type="body" idx="4"/>
          </p:nvPr>
        </p:nvSpPr>
        <p:spPr>
          <a:xfrm>
            <a:off x="4893760" y="2390807"/>
            <a:ext cx="3869100" cy="29433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1" u="none" strike="noStrike" cap="none">
                <a:solidFill>
                  <a:schemeClr val="dk1"/>
                </a:solidFill>
                <a:latin typeface="Corbel"/>
                <a:ea typeface="Corbel"/>
                <a:cs typeface="Corbel"/>
                <a:sym typeface="Corbel"/>
              </a:rPr>
              <a:t>the deep affectionate attachment we feel for those with whom our lives are intertwined</a:t>
            </a:r>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Adaptive?</a:t>
            </a:r>
            <a:endParaRPr/>
          </a:p>
        </p:txBody>
      </p:sp>
      <p:grpSp>
        <p:nvGrpSpPr>
          <p:cNvPr id="437" name="Google Shape;437;p56"/>
          <p:cNvGrpSpPr/>
          <p:nvPr/>
        </p:nvGrpSpPr>
        <p:grpSpPr>
          <a:xfrm>
            <a:off x="305620" y="4180879"/>
            <a:ext cx="4875019" cy="1086900"/>
            <a:chOff x="820" y="1513879"/>
            <a:chExt cx="4875019" cy="1086900"/>
          </a:xfrm>
        </p:grpSpPr>
        <p:sp>
          <p:nvSpPr>
            <p:cNvPr id="438" name="Google Shape;438;p56"/>
            <p:cNvSpPr/>
            <p:nvPr/>
          </p:nvSpPr>
          <p:spPr>
            <a:xfrm>
              <a:off x="820" y="1513879"/>
              <a:ext cx="1086900" cy="1086900"/>
            </a:xfrm>
            <a:prstGeom prst="ellipse">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6"/>
            <p:cNvSpPr txBox="1"/>
            <p:nvPr/>
          </p:nvSpPr>
          <p:spPr>
            <a:xfrm>
              <a:off x="160013" y="1673072"/>
              <a:ext cx="768600" cy="7686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1400">
                  <a:solidFill>
                    <a:schemeClr val="lt1"/>
                  </a:solidFill>
                  <a:latin typeface="Corbel"/>
                  <a:ea typeface="Corbel"/>
                  <a:cs typeface="Corbel"/>
                  <a:sym typeface="Corbel"/>
                </a:rPr>
                <a:t>Arousal</a:t>
              </a:r>
              <a:endParaRPr sz="1400">
                <a:solidFill>
                  <a:schemeClr val="lt1"/>
                </a:solidFill>
                <a:latin typeface="Corbel"/>
                <a:ea typeface="Corbel"/>
                <a:cs typeface="Corbel"/>
                <a:sym typeface="Corbel"/>
              </a:endParaRPr>
            </a:p>
          </p:txBody>
        </p:sp>
        <p:sp>
          <p:nvSpPr>
            <p:cNvPr id="440" name="Google Shape;440;p56"/>
            <p:cNvSpPr/>
            <p:nvPr/>
          </p:nvSpPr>
          <p:spPr>
            <a:xfrm>
              <a:off x="1176128" y="1742158"/>
              <a:ext cx="630600" cy="630600"/>
            </a:xfrm>
            <a:prstGeom prst="mathPlus">
              <a:avLst>
                <a:gd name="adj1" fmla="val 23520"/>
              </a:avLst>
            </a:prstGeom>
            <a:solidFill>
              <a:srgbClr val="CFD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6"/>
            <p:cNvSpPr txBox="1"/>
            <p:nvPr/>
          </p:nvSpPr>
          <p:spPr>
            <a:xfrm>
              <a:off x="1259699" y="1983255"/>
              <a:ext cx="463200" cy="148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000">
                <a:solidFill>
                  <a:schemeClr val="lt1"/>
                </a:solidFill>
                <a:latin typeface="Corbel"/>
                <a:ea typeface="Corbel"/>
                <a:cs typeface="Corbel"/>
                <a:sym typeface="Corbel"/>
              </a:endParaRPr>
            </a:p>
          </p:txBody>
        </p:sp>
        <p:sp>
          <p:nvSpPr>
            <p:cNvPr id="442" name="Google Shape;442;p56"/>
            <p:cNvSpPr/>
            <p:nvPr/>
          </p:nvSpPr>
          <p:spPr>
            <a:xfrm>
              <a:off x="1894879" y="1513879"/>
              <a:ext cx="1086900" cy="1086900"/>
            </a:xfrm>
            <a:prstGeom prst="ellipse">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6"/>
            <p:cNvSpPr txBox="1"/>
            <p:nvPr/>
          </p:nvSpPr>
          <p:spPr>
            <a:xfrm>
              <a:off x="2054072" y="1673072"/>
              <a:ext cx="768600" cy="7686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1400">
                  <a:solidFill>
                    <a:schemeClr val="lt1"/>
                  </a:solidFill>
                  <a:latin typeface="Corbel"/>
                  <a:ea typeface="Corbel"/>
                  <a:cs typeface="Corbel"/>
                  <a:sym typeface="Corbel"/>
                </a:rPr>
                <a:t>Romantic Appraisal</a:t>
              </a:r>
              <a:endParaRPr sz="1400">
                <a:solidFill>
                  <a:schemeClr val="lt1"/>
                </a:solidFill>
                <a:latin typeface="Corbel"/>
                <a:ea typeface="Corbel"/>
                <a:cs typeface="Corbel"/>
                <a:sym typeface="Corbel"/>
              </a:endParaRPr>
            </a:p>
          </p:txBody>
        </p:sp>
        <p:sp>
          <p:nvSpPr>
            <p:cNvPr id="444" name="Google Shape;444;p56"/>
            <p:cNvSpPr/>
            <p:nvPr/>
          </p:nvSpPr>
          <p:spPr>
            <a:xfrm>
              <a:off x="3070188" y="1742158"/>
              <a:ext cx="630600" cy="630600"/>
            </a:xfrm>
            <a:prstGeom prst="mathEqual">
              <a:avLst>
                <a:gd name="adj1" fmla="val 23520"/>
                <a:gd name="adj2" fmla="val 11760"/>
              </a:avLst>
            </a:prstGeom>
            <a:solidFill>
              <a:srgbClr val="CFD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6"/>
            <p:cNvSpPr txBox="1"/>
            <p:nvPr/>
          </p:nvSpPr>
          <p:spPr>
            <a:xfrm>
              <a:off x="3153759" y="1872037"/>
              <a:ext cx="463200" cy="370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a:solidFill>
                  <a:schemeClr val="lt1"/>
                </a:solidFill>
                <a:latin typeface="Corbel"/>
                <a:ea typeface="Corbel"/>
                <a:cs typeface="Corbel"/>
                <a:sym typeface="Corbel"/>
              </a:endParaRPr>
            </a:p>
          </p:txBody>
        </p:sp>
        <p:sp>
          <p:nvSpPr>
            <p:cNvPr id="446" name="Google Shape;446;p56"/>
            <p:cNvSpPr/>
            <p:nvPr/>
          </p:nvSpPr>
          <p:spPr>
            <a:xfrm>
              <a:off x="3788939" y="1513879"/>
              <a:ext cx="1086900" cy="1086900"/>
            </a:xfrm>
            <a:prstGeom prst="ellipse">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6"/>
            <p:cNvSpPr txBox="1"/>
            <p:nvPr/>
          </p:nvSpPr>
          <p:spPr>
            <a:xfrm>
              <a:off x="3948132" y="1673072"/>
              <a:ext cx="768600" cy="7686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1400">
                  <a:solidFill>
                    <a:schemeClr val="lt1"/>
                  </a:solidFill>
                  <a:latin typeface="Corbel"/>
                  <a:ea typeface="Corbel"/>
                  <a:cs typeface="Corbel"/>
                  <a:sym typeface="Corbel"/>
                </a:rPr>
                <a:t>Passion</a:t>
              </a:r>
              <a:endParaRPr sz="1400">
                <a:solidFill>
                  <a:schemeClr val="lt1"/>
                </a:solidFill>
                <a:latin typeface="Corbel"/>
                <a:ea typeface="Corbel"/>
                <a:cs typeface="Corbel"/>
                <a:sym typeface="Corbe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452" name="Google Shape;452;p57"/>
          <p:cNvGrpSpPr/>
          <p:nvPr/>
        </p:nvGrpSpPr>
        <p:grpSpPr>
          <a:xfrm>
            <a:off x="842865" y="2057400"/>
            <a:ext cx="4334037" cy="3022500"/>
            <a:chOff x="4665" y="0"/>
            <a:chExt cx="4334037" cy="3022500"/>
          </a:xfrm>
        </p:grpSpPr>
        <p:sp>
          <p:nvSpPr>
            <p:cNvPr id="453" name="Google Shape;453;p57"/>
            <p:cNvSpPr/>
            <p:nvPr/>
          </p:nvSpPr>
          <p:spPr>
            <a:xfrm>
              <a:off x="325754" y="0"/>
              <a:ext cx="3691800" cy="3022500"/>
            </a:xfrm>
            <a:prstGeom prst="rightArrow">
              <a:avLst>
                <a:gd name="adj1" fmla="val 50000"/>
                <a:gd name="adj2" fmla="val 50000"/>
              </a:avLst>
            </a:prstGeom>
            <a:solidFill>
              <a:srgbClr val="E0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7"/>
            <p:cNvSpPr/>
            <p:nvPr/>
          </p:nvSpPr>
          <p:spPr>
            <a:xfrm>
              <a:off x="4665" y="906780"/>
              <a:ext cx="1398000" cy="1209000"/>
            </a:xfrm>
            <a:prstGeom prst="roundRect">
              <a:avLst>
                <a:gd name="adj" fmla="val 16667"/>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7"/>
            <p:cNvSpPr txBox="1"/>
            <p:nvPr/>
          </p:nvSpPr>
          <p:spPr>
            <a:xfrm>
              <a:off x="63685" y="965800"/>
              <a:ext cx="1280100" cy="1091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a:solidFill>
                    <a:schemeClr val="lt1"/>
                  </a:solidFill>
                  <a:latin typeface="Corbel"/>
                  <a:ea typeface="Corbel"/>
                  <a:cs typeface="Corbel"/>
                  <a:sym typeface="Corbel"/>
                </a:rPr>
                <a:t>Notice?</a:t>
              </a:r>
              <a:endParaRPr sz="1400">
                <a:solidFill>
                  <a:schemeClr val="lt1"/>
                </a:solidFill>
                <a:latin typeface="Corbel"/>
                <a:ea typeface="Corbel"/>
                <a:cs typeface="Corbel"/>
                <a:sym typeface="Corbel"/>
              </a:endParaRPr>
            </a:p>
          </p:txBody>
        </p:sp>
        <p:sp>
          <p:nvSpPr>
            <p:cNvPr id="456" name="Google Shape;456;p57"/>
            <p:cNvSpPr/>
            <p:nvPr/>
          </p:nvSpPr>
          <p:spPr>
            <a:xfrm>
              <a:off x="1472684" y="906780"/>
              <a:ext cx="1398000" cy="1209000"/>
            </a:xfrm>
            <a:prstGeom prst="roundRect">
              <a:avLst>
                <a:gd name="adj" fmla="val 16667"/>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7"/>
            <p:cNvSpPr txBox="1"/>
            <p:nvPr/>
          </p:nvSpPr>
          <p:spPr>
            <a:xfrm>
              <a:off x="1531704" y="965800"/>
              <a:ext cx="1280100" cy="1091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a:solidFill>
                    <a:schemeClr val="lt1"/>
                  </a:solidFill>
                  <a:latin typeface="Corbel"/>
                  <a:ea typeface="Corbel"/>
                  <a:cs typeface="Corbel"/>
                  <a:sym typeface="Corbel"/>
                </a:rPr>
                <a:t>Emergency?</a:t>
              </a:r>
              <a:endParaRPr sz="1400">
                <a:solidFill>
                  <a:schemeClr val="lt1"/>
                </a:solidFill>
                <a:latin typeface="Corbel"/>
                <a:ea typeface="Corbel"/>
                <a:cs typeface="Corbel"/>
                <a:sym typeface="Corbel"/>
              </a:endParaRPr>
            </a:p>
          </p:txBody>
        </p:sp>
        <p:sp>
          <p:nvSpPr>
            <p:cNvPr id="458" name="Google Shape;458;p57"/>
            <p:cNvSpPr/>
            <p:nvPr/>
          </p:nvSpPr>
          <p:spPr>
            <a:xfrm>
              <a:off x="2940702" y="906780"/>
              <a:ext cx="1398000" cy="1209000"/>
            </a:xfrm>
            <a:prstGeom prst="roundRect">
              <a:avLst>
                <a:gd name="adj" fmla="val 16667"/>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7"/>
            <p:cNvSpPr txBox="1"/>
            <p:nvPr/>
          </p:nvSpPr>
          <p:spPr>
            <a:xfrm>
              <a:off x="2999722" y="965800"/>
              <a:ext cx="1280100" cy="1091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a:solidFill>
                    <a:schemeClr val="lt1"/>
                  </a:solidFill>
                  <a:latin typeface="Corbel"/>
                  <a:ea typeface="Corbel"/>
                  <a:cs typeface="Corbel"/>
                  <a:sym typeface="Corbel"/>
                </a:rPr>
                <a:t>Responsibility?</a:t>
              </a:r>
              <a:endParaRPr sz="1400">
                <a:solidFill>
                  <a:schemeClr val="lt1"/>
                </a:solidFill>
                <a:latin typeface="Corbel"/>
                <a:ea typeface="Corbel"/>
                <a:cs typeface="Corbel"/>
                <a:sym typeface="Corbel"/>
              </a:endParaRPr>
            </a:p>
          </p:txBody>
        </p:sp>
      </p:grpSp>
      <p:sp>
        <p:nvSpPr>
          <p:cNvPr id="460" name="Google Shape;460;p57"/>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Altruism</a:t>
            </a:r>
            <a:endParaRPr sz="4000" b="0" i="0" u="none" strike="noStrike" cap="none">
              <a:solidFill>
                <a:schemeClr val="dk1"/>
              </a:solidFill>
              <a:latin typeface="Corbel"/>
              <a:ea typeface="Corbel"/>
              <a:cs typeface="Corbel"/>
              <a:sym typeface="Corbel"/>
            </a:endParaRPr>
          </a:p>
        </p:txBody>
      </p:sp>
      <p:sp>
        <p:nvSpPr>
          <p:cNvPr id="461" name="Google Shape;461;p57"/>
          <p:cNvSpPr txBox="1">
            <a:spLocks noGrp="1"/>
          </p:cNvSpPr>
          <p:nvPr>
            <p:ph type="body" idx="1"/>
          </p:nvPr>
        </p:nvSpPr>
        <p:spPr>
          <a:xfrm>
            <a:off x="514350" y="1428750"/>
            <a:ext cx="8229600" cy="48768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1" u="none" strike="noStrike" cap="none">
                <a:solidFill>
                  <a:schemeClr val="dk1"/>
                </a:solidFill>
                <a:latin typeface="Corbel"/>
                <a:ea typeface="Corbel"/>
                <a:cs typeface="Corbel"/>
                <a:sym typeface="Corbel"/>
              </a:rPr>
              <a:t>unselfish regard for the </a:t>
            </a:r>
            <a:br>
              <a:rPr lang="en-US" sz="2000" b="0" i="1" u="none" strike="noStrike" cap="none">
                <a:solidFill>
                  <a:schemeClr val="dk1"/>
                </a:solidFill>
                <a:latin typeface="Corbel"/>
                <a:ea typeface="Corbel"/>
                <a:cs typeface="Corbel"/>
                <a:sym typeface="Corbel"/>
              </a:rPr>
            </a:br>
            <a:r>
              <a:rPr lang="en-US" sz="2000" b="0" i="1" u="none" strike="noStrike" cap="none">
                <a:solidFill>
                  <a:schemeClr val="dk1"/>
                </a:solidFill>
                <a:latin typeface="Corbel"/>
                <a:ea typeface="Corbel"/>
                <a:cs typeface="Corbel"/>
                <a:sym typeface="Corbel"/>
              </a:rPr>
              <a:t>welfare of others</a:t>
            </a:r>
            <a:endParaRPr/>
          </a:p>
          <a:p>
            <a:pPr marL="171450" marR="0" lvl="0" indent="-44450" algn="l" rtl="0">
              <a:lnSpc>
                <a:spcPct val="90000"/>
              </a:lnSpc>
              <a:spcBef>
                <a:spcPts val="1000"/>
              </a:spcBef>
              <a:spcAft>
                <a:spcPts val="0"/>
              </a:spcAft>
              <a:buClr>
                <a:schemeClr val="dk1"/>
              </a:buClr>
              <a:buSzPts val="1600"/>
              <a:buFont typeface="Corbel"/>
              <a:buNone/>
            </a:pPr>
            <a:endParaRPr sz="2000" b="0" i="1" u="none" strike="noStrike" cap="none">
              <a:solidFill>
                <a:schemeClr val="dk1"/>
              </a:solidFill>
              <a:latin typeface="Corbel"/>
              <a:ea typeface="Corbel"/>
              <a:cs typeface="Corbel"/>
              <a:sym typeface="Corbel"/>
            </a:endParaRPr>
          </a:p>
          <a:p>
            <a:pPr marL="171450" marR="0" lvl="0" indent="-44450" algn="l" rtl="0">
              <a:lnSpc>
                <a:spcPct val="90000"/>
              </a:lnSpc>
              <a:spcBef>
                <a:spcPts val="1000"/>
              </a:spcBef>
              <a:spcAft>
                <a:spcPts val="0"/>
              </a:spcAft>
              <a:buClr>
                <a:schemeClr val="dk1"/>
              </a:buClr>
              <a:buSzPts val="1600"/>
              <a:buFont typeface="Corbel"/>
              <a:buNone/>
            </a:pPr>
            <a:endParaRPr sz="2000" b="0" i="1" u="none" strike="noStrike" cap="none">
              <a:solidFill>
                <a:schemeClr val="dk1"/>
              </a:solidFill>
              <a:latin typeface="Corbel"/>
              <a:ea typeface="Corbel"/>
              <a:cs typeface="Corbel"/>
              <a:sym typeface="Corbel"/>
            </a:endParaRPr>
          </a:p>
          <a:p>
            <a:pPr marL="34290" marR="0" lvl="0" indent="-8890" algn="l" rtl="0">
              <a:lnSpc>
                <a:spcPct val="90000"/>
              </a:lnSpc>
              <a:spcBef>
                <a:spcPts val="1000"/>
              </a:spcBef>
              <a:spcAft>
                <a:spcPts val="0"/>
              </a:spcAft>
              <a:buClr>
                <a:schemeClr val="dk1"/>
              </a:buClr>
              <a:buFont typeface="Corbel"/>
              <a:buNone/>
            </a:pPr>
            <a:endParaRPr sz="2000" b="0" i="1" u="none" strike="noStrike" cap="none">
              <a:solidFill>
                <a:schemeClr val="dk1"/>
              </a:solidFill>
              <a:latin typeface="Corbel"/>
              <a:ea typeface="Corbel"/>
              <a:cs typeface="Corbel"/>
              <a:sym typeface="Corbel"/>
            </a:endParaRPr>
          </a:p>
          <a:p>
            <a:pPr marL="171450" marR="0" lvl="0" indent="-44450" algn="l" rtl="0">
              <a:lnSpc>
                <a:spcPct val="90000"/>
              </a:lnSpc>
              <a:spcBef>
                <a:spcPts val="1000"/>
              </a:spcBef>
              <a:spcAft>
                <a:spcPts val="0"/>
              </a:spcAft>
              <a:buClr>
                <a:schemeClr val="dk1"/>
              </a:buClr>
              <a:buSzPts val="1600"/>
              <a:buFont typeface="Corbel"/>
              <a:buNone/>
            </a:pPr>
            <a:endParaRPr sz="2000" b="0" i="1" u="none" strike="noStrike" cap="none">
              <a:solidFill>
                <a:schemeClr val="dk1"/>
              </a:solidFill>
              <a:latin typeface="Corbel"/>
              <a:ea typeface="Corbel"/>
              <a:cs typeface="Corbel"/>
              <a:sym typeface="Corbel"/>
            </a:endParaRPr>
          </a:p>
          <a:p>
            <a:pPr marL="171450" marR="0" lvl="0" indent="-44450" algn="l" rtl="0">
              <a:lnSpc>
                <a:spcPct val="90000"/>
              </a:lnSpc>
              <a:spcBef>
                <a:spcPts val="1000"/>
              </a:spcBef>
              <a:spcAft>
                <a:spcPts val="0"/>
              </a:spcAft>
              <a:buClr>
                <a:schemeClr val="dk1"/>
              </a:buClr>
              <a:buSzPts val="1600"/>
              <a:buFont typeface="Corbel"/>
              <a:buNone/>
            </a:pPr>
            <a:endParaRPr sz="2000" b="0" i="1" u="none" strike="noStrike" cap="none">
              <a:solidFill>
                <a:schemeClr val="dk1"/>
              </a:solidFill>
              <a:latin typeface="Corbel"/>
              <a:ea typeface="Corbel"/>
              <a:cs typeface="Corbel"/>
              <a:sym typeface="Corbel"/>
            </a:endParaRPr>
          </a:p>
          <a:p>
            <a:pPr marL="171450" marR="0" lvl="0" indent="-44450" algn="l" rtl="0">
              <a:lnSpc>
                <a:spcPct val="90000"/>
              </a:lnSpc>
              <a:spcBef>
                <a:spcPts val="1000"/>
              </a:spcBef>
              <a:spcAft>
                <a:spcPts val="0"/>
              </a:spcAft>
              <a:buClr>
                <a:schemeClr val="dk1"/>
              </a:buClr>
              <a:buSzPts val="1600"/>
              <a:buFont typeface="Corbel"/>
              <a:buNone/>
            </a:pPr>
            <a:endParaRPr sz="2000" b="0" i="1" u="none" strike="noStrike" cap="none">
              <a:solidFill>
                <a:schemeClr val="dk1"/>
              </a:solidFill>
              <a:latin typeface="Corbel"/>
              <a:ea typeface="Corbel"/>
              <a:cs typeface="Corbel"/>
              <a:sym typeface="Corbel"/>
            </a:endParaRPr>
          </a:p>
          <a:p>
            <a:pPr marL="171450" marR="0" lvl="0" indent="-44450" algn="l" rtl="0">
              <a:lnSpc>
                <a:spcPct val="90000"/>
              </a:lnSpc>
              <a:spcBef>
                <a:spcPts val="1000"/>
              </a:spcBef>
              <a:spcAft>
                <a:spcPts val="0"/>
              </a:spcAft>
              <a:buClr>
                <a:schemeClr val="dk1"/>
              </a:buClr>
              <a:buSzPts val="1600"/>
              <a:buFont typeface="Corbel"/>
              <a:buNone/>
            </a:pPr>
            <a:endParaRPr sz="2000" b="0" i="1" u="none" strike="noStrike" cap="none">
              <a:solidFill>
                <a:schemeClr val="dk1"/>
              </a:solidFill>
              <a:latin typeface="Corbel"/>
              <a:ea typeface="Corbel"/>
              <a:cs typeface="Corbel"/>
              <a:sym typeface="Corbel"/>
            </a:endParaRPr>
          </a:p>
          <a:p>
            <a:pPr marL="171450" marR="0" lvl="0" indent="-44450" algn="l" rtl="0">
              <a:lnSpc>
                <a:spcPct val="90000"/>
              </a:lnSpc>
              <a:spcBef>
                <a:spcPts val="1000"/>
              </a:spcBef>
              <a:spcAft>
                <a:spcPts val="0"/>
              </a:spcAft>
              <a:buClr>
                <a:schemeClr val="dk1"/>
              </a:buClr>
              <a:buSzPts val="1600"/>
              <a:buFont typeface="Corbel"/>
              <a:buNone/>
            </a:pPr>
            <a:endParaRPr sz="2000" b="1" i="0" u="sng" strike="noStrike" cap="none">
              <a:solidFill>
                <a:schemeClr val="hlink"/>
              </a:solidFill>
              <a:latin typeface="Corbel"/>
              <a:ea typeface="Corbel"/>
              <a:cs typeface="Corbel"/>
              <a:sym typeface="Corbel"/>
              <a:hlinkClick r:id="rId3"/>
            </a:endParaRPr>
          </a:p>
          <a:p>
            <a:pPr marL="171450" marR="0" lvl="0" indent="-146050" algn="l" rtl="0">
              <a:lnSpc>
                <a:spcPct val="90000"/>
              </a:lnSpc>
              <a:spcBef>
                <a:spcPts val="1000"/>
              </a:spcBef>
              <a:spcAft>
                <a:spcPts val="0"/>
              </a:spcAft>
              <a:buClr>
                <a:schemeClr val="dk1"/>
              </a:buClr>
              <a:buSzPts val="1600"/>
              <a:buFont typeface="Corbel"/>
              <a:buChar char="•"/>
            </a:pPr>
            <a:r>
              <a:rPr lang="en-US" sz="2000" b="1" i="0" u="sng" strike="noStrike" cap="none">
                <a:solidFill>
                  <a:schemeClr val="hlink"/>
                </a:solidFill>
                <a:latin typeface="Corbel"/>
                <a:ea typeface="Corbel"/>
                <a:cs typeface="Corbel"/>
                <a:sym typeface="Corbel"/>
                <a:hlinkClick r:id="rId3"/>
              </a:rPr>
              <a:t>bystander effect</a:t>
            </a:r>
            <a:r>
              <a:rPr lang="en-US" sz="2000" b="0" i="0" u="sng" strike="noStrike" cap="none">
                <a:solidFill>
                  <a:schemeClr val="hlink"/>
                </a:solidFill>
                <a:latin typeface="Corbel"/>
                <a:ea typeface="Corbel"/>
                <a:cs typeface="Corbel"/>
                <a:sym typeface="Corbel"/>
                <a:hlinkClick r:id="rId3"/>
              </a:rPr>
              <a:t> </a:t>
            </a:r>
            <a:r>
              <a:rPr lang="en-US" sz="2000" b="0" i="0" u="none" strike="noStrike" cap="none">
                <a:solidFill>
                  <a:schemeClr val="dk1"/>
                </a:solidFill>
                <a:latin typeface="Corbel"/>
                <a:ea typeface="Corbel"/>
                <a:cs typeface="Corbel"/>
                <a:sym typeface="Corbel"/>
              </a:rPr>
              <a:t>- </a:t>
            </a:r>
            <a:r>
              <a:rPr lang="en-US" sz="2000" b="0" i="1" u="none" strike="noStrike" cap="none">
                <a:solidFill>
                  <a:schemeClr val="dk1"/>
                </a:solidFill>
                <a:latin typeface="Corbel"/>
                <a:ea typeface="Corbel"/>
                <a:cs typeface="Corbel"/>
                <a:sym typeface="Corbel"/>
              </a:rPr>
              <a:t>the tendency for any given bystander to be less likely to give aid if other bystanders are present.</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Reflects social loafing → diffusion of responsibility</a:t>
            </a:r>
            <a:endParaRPr sz="1800" b="0" i="0" u="none" strike="noStrike" cap="none">
              <a:solidFill>
                <a:schemeClr val="dk1"/>
              </a:solidFill>
              <a:latin typeface="Corbel"/>
              <a:ea typeface="Corbel"/>
              <a:cs typeface="Corbel"/>
              <a:sym typeface="Corbel"/>
            </a:endParaRPr>
          </a:p>
          <a:p>
            <a:pPr marL="171450" marR="0" lvl="0" indent="-44450" algn="l" rtl="0">
              <a:lnSpc>
                <a:spcPct val="90000"/>
              </a:lnSpc>
              <a:spcBef>
                <a:spcPts val="1300"/>
              </a:spcBef>
              <a:spcAft>
                <a:spcPts val="0"/>
              </a:spcAft>
              <a:buClr>
                <a:schemeClr val="dk1"/>
              </a:buClr>
              <a:buSzPts val="1600"/>
              <a:buFont typeface="Corbel"/>
              <a:buNone/>
            </a:pPr>
            <a:endParaRPr sz="2000" b="0" i="0" u="none" strike="noStrike" cap="none">
              <a:solidFill>
                <a:schemeClr val="dk1"/>
              </a:solidFill>
              <a:latin typeface="Corbel"/>
              <a:ea typeface="Corbel"/>
              <a:cs typeface="Corbel"/>
              <a:sym typeface="Corbel"/>
            </a:endParaRPr>
          </a:p>
        </p:txBody>
      </p:sp>
      <p:pic>
        <p:nvPicPr>
          <p:cNvPr id="462" name="Google Shape;462;p57" descr="http://www.heruni.com/wp-content/uploads/2011/09/bystandereffect.jpg"/>
          <p:cNvPicPr preferRelativeResize="0"/>
          <p:nvPr/>
        </p:nvPicPr>
        <p:blipFill rotWithShape="1">
          <a:blip r:embed="rId4">
            <a:alphaModFix/>
          </a:blip>
          <a:srcRect/>
          <a:stretch/>
        </p:blipFill>
        <p:spPr>
          <a:xfrm>
            <a:off x="5638800" y="2433155"/>
            <a:ext cx="3001500" cy="2214900"/>
          </a:xfrm>
          <a:prstGeom prst="rect">
            <a:avLst/>
          </a:prstGeom>
          <a:noFill/>
          <a:ln>
            <a:noFill/>
          </a:ln>
        </p:spPr>
      </p:pic>
      <p:sp>
        <p:nvSpPr>
          <p:cNvPr id="463" name="Google Shape;463;p57"/>
          <p:cNvSpPr txBox="1"/>
          <p:nvPr/>
        </p:nvSpPr>
        <p:spPr>
          <a:xfrm>
            <a:off x="1676400" y="4114800"/>
            <a:ext cx="2895600" cy="38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Corbel"/>
                <a:ea typeface="Corbel"/>
                <a:cs typeface="Corbel"/>
                <a:sym typeface="Corbel"/>
              </a:rPr>
              <a:t>The Presence of Others</a:t>
            </a:r>
            <a:endParaRPr sz="1800" i="1">
              <a:solidFill>
                <a:schemeClr val="dk1"/>
              </a:solidFill>
              <a:latin typeface="Corbel"/>
              <a:ea typeface="Corbel"/>
              <a:cs typeface="Corbel"/>
              <a:sym typeface="Corbel"/>
            </a:endParaRPr>
          </a:p>
        </p:txBody>
      </p:sp>
      <p:pic>
        <p:nvPicPr>
          <p:cNvPr id="464" name="Google Shape;464;p57" descr="Image of Kitty Genovese and her attacker, Winston Moseley"/>
          <p:cNvPicPr preferRelativeResize="0"/>
          <p:nvPr/>
        </p:nvPicPr>
        <p:blipFill rotWithShape="1">
          <a:blip r:embed="rId5">
            <a:alphaModFix/>
          </a:blip>
          <a:srcRect/>
          <a:stretch/>
        </p:blipFill>
        <p:spPr>
          <a:xfrm>
            <a:off x="4619625" y="211600"/>
            <a:ext cx="2390700" cy="1637400"/>
          </a:xfrm>
          <a:prstGeom prst="rect">
            <a:avLst/>
          </a:prstGeom>
          <a:noFill/>
          <a:ln>
            <a:noFill/>
          </a:ln>
        </p:spPr>
      </p:pic>
      <p:sp>
        <p:nvSpPr>
          <p:cNvPr id="465" name="Google Shape;465;p57"/>
          <p:cNvSpPr txBox="1"/>
          <p:nvPr/>
        </p:nvSpPr>
        <p:spPr>
          <a:xfrm>
            <a:off x="7048500" y="152400"/>
            <a:ext cx="20955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orbel"/>
                <a:ea typeface="Corbel"/>
                <a:cs typeface="Corbel"/>
                <a:sym typeface="Corbel"/>
              </a:rPr>
              <a:t>Kitty Genovese and attacker → stabbed to death in 1964 while neighbors heard her cries and did nothing to help.</a:t>
            </a:r>
            <a:endParaRPr sz="1600">
              <a:solidFill>
                <a:schemeClr val="dk1"/>
              </a:solidFill>
              <a:latin typeface="Corbel"/>
              <a:ea typeface="Corbel"/>
              <a:cs typeface="Corbel"/>
              <a:sym typeface="Corbe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8"/>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We are more likely to help if…</a:t>
            </a:r>
            <a:endParaRPr sz="4000" b="0" i="0" u="none" strike="noStrike" cap="none">
              <a:solidFill>
                <a:schemeClr val="dk1"/>
              </a:solidFill>
              <a:latin typeface="Corbel"/>
              <a:ea typeface="Corbel"/>
              <a:cs typeface="Corbel"/>
              <a:sym typeface="Corbel"/>
            </a:endParaRPr>
          </a:p>
        </p:txBody>
      </p:sp>
      <p:sp>
        <p:nvSpPr>
          <p:cNvPr id="471" name="Google Shape;471;p58"/>
          <p:cNvSpPr txBox="1">
            <a:spLocks noGrp="1"/>
          </p:cNvSpPr>
          <p:nvPr>
            <p:ph type="body" idx="1"/>
          </p:nvPr>
        </p:nvSpPr>
        <p:spPr>
          <a:xfrm>
            <a:off x="1028700" y="1295400"/>
            <a:ext cx="3335700" cy="82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1800" b="1" i="0" u="none" strike="noStrike" cap="none">
                <a:solidFill>
                  <a:schemeClr val="dk1"/>
                </a:solidFill>
                <a:latin typeface="Corbel"/>
                <a:ea typeface="Corbel"/>
                <a:cs typeface="Corbel"/>
                <a:sym typeface="Corbel"/>
              </a:rPr>
              <a:t>The victim…</a:t>
            </a:r>
            <a:endParaRPr sz="1800" b="1" i="0" u="none" strike="noStrike" cap="none">
              <a:solidFill>
                <a:schemeClr val="dk1"/>
              </a:solidFill>
              <a:latin typeface="Corbel"/>
              <a:ea typeface="Corbel"/>
              <a:cs typeface="Corbel"/>
              <a:sym typeface="Corbel"/>
            </a:endParaRPr>
          </a:p>
        </p:txBody>
      </p:sp>
      <p:sp>
        <p:nvSpPr>
          <p:cNvPr id="472" name="Google Shape;472;p58"/>
          <p:cNvSpPr txBox="1">
            <a:spLocks noGrp="1"/>
          </p:cNvSpPr>
          <p:nvPr>
            <p:ph type="body" idx="2"/>
          </p:nvPr>
        </p:nvSpPr>
        <p:spPr>
          <a:xfrm>
            <a:off x="1028700" y="2185988"/>
            <a:ext cx="3335700" cy="22335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Appears to need and deserve help</a:t>
            </a:r>
            <a:endParaRPr/>
          </a:p>
          <a:p>
            <a:pPr marL="342900" marR="0" lvl="1" indent="-139700" algn="l" rtl="0">
              <a:lnSpc>
                <a:spcPct val="90000"/>
              </a:lnSpc>
              <a:spcBef>
                <a:spcPts val="1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Just-world phenomenon</a:t>
            </a:r>
            <a:endParaRPr/>
          </a:p>
          <a:p>
            <a:pPr marL="171450" marR="0" lvl="0" indent="-146050" algn="l" rtl="0">
              <a:lnSpc>
                <a:spcPct val="90000"/>
              </a:lnSpc>
              <a:spcBef>
                <a:spcPts val="130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Is in some way similar to us</a:t>
            </a:r>
            <a:endParaRPr/>
          </a:p>
          <a:p>
            <a:pPr marL="342900" marR="0" lvl="1" indent="-139700" algn="l" rtl="0">
              <a:lnSpc>
                <a:spcPct val="90000"/>
              </a:lnSpc>
              <a:spcBef>
                <a:spcPts val="1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Similarity breeds content</a:t>
            </a:r>
            <a:endParaRPr/>
          </a:p>
        </p:txBody>
      </p:sp>
      <p:sp>
        <p:nvSpPr>
          <p:cNvPr id="473" name="Google Shape;473;p58"/>
          <p:cNvSpPr txBox="1">
            <a:spLocks noGrp="1"/>
          </p:cNvSpPr>
          <p:nvPr>
            <p:ph type="body" idx="3"/>
          </p:nvPr>
        </p:nvSpPr>
        <p:spPr>
          <a:xfrm>
            <a:off x="4893760" y="1304924"/>
            <a:ext cx="3335700" cy="82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1800" b="1" i="0" u="none" strike="noStrike" cap="none">
                <a:solidFill>
                  <a:schemeClr val="dk1"/>
                </a:solidFill>
                <a:latin typeface="Corbel"/>
                <a:ea typeface="Corbel"/>
                <a:cs typeface="Corbel"/>
                <a:sym typeface="Corbel"/>
              </a:rPr>
              <a:t>We…</a:t>
            </a:r>
            <a:endParaRPr sz="1800" b="1" i="0" u="none" strike="noStrike" cap="none">
              <a:solidFill>
                <a:schemeClr val="dk1"/>
              </a:solidFill>
              <a:latin typeface="Corbel"/>
              <a:ea typeface="Corbel"/>
              <a:cs typeface="Corbel"/>
              <a:sym typeface="Corbel"/>
            </a:endParaRPr>
          </a:p>
        </p:txBody>
      </p:sp>
      <p:sp>
        <p:nvSpPr>
          <p:cNvPr id="474" name="Google Shape;474;p58"/>
          <p:cNvSpPr txBox="1">
            <a:spLocks noGrp="1"/>
          </p:cNvSpPr>
          <p:nvPr>
            <p:ph type="body" idx="4"/>
          </p:nvPr>
        </p:nvSpPr>
        <p:spPr>
          <a:xfrm>
            <a:off x="4893760" y="2057400"/>
            <a:ext cx="3640500" cy="46482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Have just observed someone else being helpful</a:t>
            </a:r>
            <a:endParaRPr/>
          </a:p>
          <a:p>
            <a:pPr marL="342900" marR="0" lvl="1" indent="-139700" algn="l" rtl="0">
              <a:lnSpc>
                <a:spcPct val="90000"/>
              </a:lnSpc>
              <a:spcBef>
                <a:spcPts val="1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Informational social influence?</a:t>
            </a:r>
            <a:endParaRPr/>
          </a:p>
          <a:p>
            <a:pPr marL="171450" marR="0" lvl="0" indent="-146050" algn="l" rtl="0">
              <a:lnSpc>
                <a:spcPct val="90000"/>
              </a:lnSpc>
              <a:spcBef>
                <a:spcPts val="130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Are not in a hurry</a:t>
            </a:r>
            <a:endParaRPr/>
          </a:p>
          <a:p>
            <a:pPr marL="171450" marR="0" lvl="0" indent="-146050" algn="l" rtl="0">
              <a:lnSpc>
                <a:spcPct val="90000"/>
              </a:lnSpc>
              <a:spcBef>
                <a:spcPts val="100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Are in a small town or rural area</a:t>
            </a:r>
            <a:endParaRPr/>
          </a:p>
          <a:p>
            <a:pPr marL="342900" marR="0" lvl="1" indent="-139700" algn="l" rtl="0">
              <a:lnSpc>
                <a:spcPct val="90000"/>
              </a:lnSpc>
              <a:spcBef>
                <a:spcPts val="1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Less deindividuation</a:t>
            </a:r>
            <a:endParaRPr sz="1600" b="0" i="0" u="none" strike="noStrike" cap="none">
              <a:solidFill>
                <a:schemeClr val="dk1"/>
              </a:solidFill>
              <a:latin typeface="Corbel"/>
              <a:ea typeface="Corbel"/>
              <a:cs typeface="Corbel"/>
              <a:sym typeface="Corbel"/>
            </a:endParaRPr>
          </a:p>
          <a:p>
            <a:pPr marL="171450" marR="0" lvl="0" indent="-146050" algn="l" rtl="0">
              <a:lnSpc>
                <a:spcPct val="90000"/>
              </a:lnSpc>
              <a:spcBef>
                <a:spcPts val="130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Feel guilty</a:t>
            </a:r>
            <a:endParaRPr/>
          </a:p>
          <a:p>
            <a:pPr marL="171450" marR="0" lvl="0" indent="-146050" algn="l" rtl="0">
              <a:lnSpc>
                <a:spcPct val="90000"/>
              </a:lnSpc>
              <a:spcBef>
                <a:spcPts val="100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Are not preoccupied</a:t>
            </a:r>
            <a:endParaRPr/>
          </a:p>
          <a:p>
            <a:pPr marL="171450" marR="0" lvl="0" indent="-146050" algn="l" rtl="0">
              <a:lnSpc>
                <a:spcPct val="90000"/>
              </a:lnSpc>
              <a:spcBef>
                <a:spcPts val="100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Are in a good mood</a:t>
            </a:r>
            <a:endParaRPr/>
          </a:p>
          <a:p>
            <a:pPr marL="342900" marR="0" lvl="1" indent="-139700" algn="l" rtl="0">
              <a:lnSpc>
                <a:spcPct val="90000"/>
              </a:lnSpc>
              <a:spcBef>
                <a:spcPts val="1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Feel-good-do-good phenomenon</a:t>
            </a:r>
            <a:endParaRPr/>
          </a:p>
          <a:p>
            <a:pPr marL="171450" marR="0" lvl="0" indent="-54610" algn="l" rtl="0">
              <a:lnSpc>
                <a:spcPct val="90000"/>
              </a:lnSpc>
              <a:spcBef>
                <a:spcPts val="1300"/>
              </a:spcBef>
              <a:spcAft>
                <a:spcPts val="0"/>
              </a:spcAft>
              <a:buClr>
                <a:schemeClr val="dk1"/>
              </a:buClr>
              <a:buSzPts val="1440"/>
              <a:buFont typeface="Corbel"/>
              <a:buNone/>
            </a:pPr>
            <a:endParaRPr sz="1800" b="0" i="0" u="none" strike="noStrike" cap="none">
              <a:solidFill>
                <a:schemeClr val="dk1"/>
              </a:solidFill>
              <a:latin typeface="Corbel"/>
              <a:ea typeface="Corbel"/>
              <a:cs typeface="Corbel"/>
              <a:sym typeface="Corbel"/>
            </a:endParaRPr>
          </a:p>
        </p:txBody>
      </p:sp>
      <p:pic>
        <p:nvPicPr>
          <p:cNvPr id="475" name="Google Shape;475;p58"/>
          <p:cNvPicPr preferRelativeResize="0"/>
          <p:nvPr/>
        </p:nvPicPr>
        <p:blipFill rotWithShape="1">
          <a:blip r:embed="rId3">
            <a:alphaModFix/>
          </a:blip>
          <a:srcRect/>
          <a:stretch/>
        </p:blipFill>
        <p:spPr>
          <a:xfrm>
            <a:off x="1319194" y="4170274"/>
            <a:ext cx="2247900" cy="22479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9"/>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Aggression</a:t>
            </a:r>
            <a:endParaRPr sz="4000" b="0" i="0" u="none" strike="noStrike" cap="none">
              <a:solidFill>
                <a:schemeClr val="dk1"/>
              </a:solidFill>
              <a:latin typeface="Corbel"/>
              <a:ea typeface="Corbel"/>
              <a:cs typeface="Corbel"/>
              <a:sym typeface="Corbel"/>
            </a:endParaRPr>
          </a:p>
        </p:txBody>
      </p:sp>
      <p:sp>
        <p:nvSpPr>
          <p:cNvPr id="481" name="Google Shape;481;p59"/>
          <p:cNvSpPr txBox="1">
            <a:spLocks noGrp="1"/>
          </p:cNvSpPr>
          <p:nvPr>
            <p:ph type="body" idx="1"/>
          </p:nvPr>
        </p:nvSpPr>
        <p:spPr>
          <a:xfrm>
            <a:off x="857250" y="2001511"/>
            <a:ext cx="3566100" cy="777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1800" b="1" i="0" u="none" strike="noStrike" cap="none">
                <a:solidFill>
                  <a:schemeClr val="dk1"/>
                </a:solidFill>
                <a:latin typeface="Corbel"/>
                <a:ea typeface="Corbel"/>
                <a:cs typeface="Corbel"/>
                <a:sym typeface="Corbel"/>
              </a:rPr>
              <a:t>Nature</a:t>
            </a:r>
            <a:endParaRPr sz="1800" b="1" i="0" u="none" strike="noStrike" cap="none">
              <a:solidFill>
                <a:schemeClr val="dk1"/>
              </a:solidFill>
              <a:latin typeface="Corbel"/>
              <a:ea typeface="Corbel"/>
              <a:cs typeface="Corbel"/>
              <a:sym typeface="Corbel"/>
            </a:endParaRPr>
          </a:p>
        </p:txBody>
      </p:sp>
      <p:sp>
        <p:nvSpPr>
          <p:cNvPr id="482" name="Google Shape;482;p59"/>
          <p:cNvSpPr txBox="1">
            <a:spLocks noGrp="1"/>
          </p:cNvSpPr>
          <p:nvPr>
            <p:ph type="body" idx="2"/>
          </p:nvPr>
        </p:nvSpPr>
        <p:spPr>
          <a:xfrm>
            <a:off x="857250" y="2721483"/>
            <a:ext cx="3566100" cy="33834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320"/>
              <a:buFont typeface="Corbel"/>
              <a:buChar char="•"/>
            </a:pPr>
            <a:r>
              <a:rPr lang="en-US" sz="1650" b="0" i="0" u="none" strike="noStrike" cap="none">
                <a:solidFill>
                  <a:schemeClr val="dk1"/>
                </a:solidFill>
                <a:latin typeface="Corbel"/>
                <a:ea typeface="Corbel"/>
                <a:cs typeface="Corbel"/>
                <a:sym typeface="Corbel"/>
              </a:rPr>
              <a:t>Brain – amygdala (stimulation – aggression)</a:t>
            </a:r>
            <a:endParaRPr/>
          </a:p>
          <a:p>
            <a:pPr marL="171450" marR="0" lvl="0" indent="-146050" algn="l" rtl="0">
              <a:lnSpc>
                <a:spcPct val="90000"/>
              </a:lnSpc>
              <a:spcBef>
                <a:spcPts val="1000"/>
              </a:spcBef>
              <a:spcAft>
                <a:spcPts val="0"/>
              </a:spcAft>
              <a:buClr>
                <a:schemeClr val="dk1"/>
              </a:buClr>
              <a:buSzPts val="1320"/>
              <a:buFont typeface="Corbel"/>
              <a:buChar char="•"/>
            </a:pPr>
            <a:r>
              <a:rPr lang="en-US" sz="1650" b="0" i="0" u="none" strike="noStrike" cap="none">
                <a:solidFill>
                  <a:schemeClr val="dk1"/>
                </a:solidFill>
                <a:latin typeface="Corbel"/>
                <a:ea typeface="Corbel"/>
                <a:cs typeface="Corbel"/>
                <a:sym typeface="Corbel"/>
              </a:rPr>
              <a:t>Damage to the frontal lobe</a:t>
            </a:r>
            <a:endParaRPr/>
          </a:p>
          <a:p>
            <a:pPr marL="171450" marR="0" lvl="0" indent="-146050" algn="l" rtl="0">
              <a:lnSpc>
                <a:spcPct val="90000"/>
              </a:lnSpc>
              <a:spcBef>
                <a:spcPts val="1000"/>
              </a:spcBef>
              <a:spcAft>
                <a:spcPts val="0"/>
              </a:spcAft>
              <a:buClr>
                <a:schemeClr val="dk1"/>
              </a:buClr>
              <a:buSzPts val="1320"/>
              <a:buFont typeface="Corbel"/>
              <a:buChar char="•"/>
            </a:pPr>
            <a:r>
              <a:rPr lang="en-US" sz="1650" b="0" i="0" u="none" strike="noStrike" cap="none">
                <a:solidFill>
                  <a:schemeClr val="dk1"/>
                </a:solidFill>
                <a:latin typeface="Corbel"/>
                <a:ea typeface="Corbel"/>
                <a:cs typeface="Corbel"/>
                <a:sym typeface="Corbel"/>
              </a:rPr>
              <a:t>Blood chemistry – hormones, alcohol</a:t>
            </a:r>
            <a:endParaRPr/>
          </a:p>
          <a:p>
            <a:pPr marL="171450" marR="0" lvl="0" indent="-146050" algn="l" rtl="0">
              <a:lnSpc>
                <a:spcPct val="90000"/>
              </a:lnSpc>
              <a:spcBef>
                <a:spcPts val="1000"/>
              </a:spcBef>
              <a:spcAft>
                <a:spcPts val="0"/>
              </a:spcAft>
              <a:buClr>
                <a:schemeClr val="dk1"/>
              </a:buClr>
              <a:buSzPts val="1320"/>
              <a:buFont typeface="Corbel"/>
              <a:buChar char="•"/>
            </a:pPr>
            <a:r>
              <a:rPr lang="en-US" sz="1650" b="0" i="0" u="none" strike="noStrike" cap="none">
                <a:solidFill>
                  <a:schemeClr val="dk1"/>
                </a:solidFill>
                <a:latin typeface="Corbel"/>
                <a:ea typeface="Corbel"/>
                <a:cs typeface="Corbel"/>
                <a:sym typeface="Corbel"/>
              </a:rPr>
              <a:t>Males tend to be more aggressive</a:t>
            </a:r>
            <a:endParaRPr/>
          </a:p>
          <a:p>
            <a:pPr marL="171450" marR="0" lvl="0" indent="-62229" algn="l" rtl="0">
              <a:lnSpc>
                <a:spcPct val="90000"/>
              </a:lnSpc>
              <a:spcBef>
                <a:spcPts val="1000"/>
              </a:spcBef>
              <a:spcAft>
                <a:spcPts val="0"/>
              </a:spcAft>
              <a:buClr>
                <a:schemeClr val="dk1"/>
              </a:buClr>
              <a:buSzPts val="1320"/>
              <a:buFont typeface="Corbel"/>
              <a:buNone/>
            </a:pPr>
            <a:endParaRPr sz="1650" b="0" i="0" u="none" strike="noStrike" cap="none">
              <a:solidFill>
                <a:schemeClr val="dk1"/>
              </a:solidFill>
              <a:latin typeface="Corbel"/>
              <a:ea typeface="Corbel"/>
              <a:cs typeface="Corbel"/>
              <a:sym typeface="Corbel"/>
            </a:endParaRPr>
          </a:p>
        </p:txBody>
      </p:sp>
      <p:sp>
        <p:nvSpPr>
          <p:cNvPr id="483" name="Google Shape;483;p59"/>
          <p:cNvSpPr txBox="1">
            <a:spLocks noGrp="1"/>
          </p:cNvSpPr>
          <p:nvPr>
            <p:ph type="body" idx="3"/>
          </p:nvPr>
        </p:nvSpPr>
        <p:spPr>
          <a:xfrm>
            <a:off x="4701880" y="1999032"/>
            <a:ext cx="3566100" cy="777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1800" b="1" i="0" u="none" strike="noStrike" cap="none">
                <a:solidFill>
                  <a:schemeClr val="dk1"/>
                </a:solidFill>
                <a:latin typeface="Corbel"/>
                <a:ea typeface="Corbel"/>
                <a:cs typeface="Corbel"/>
                <a:sym typeface="Corbel"/>
              </a:rPr>
              <a:t>Nurture</a:t>
            </a:r>
            <a:endParaRPr sz="1800" b="1" i="0" u="none" strike="noStrike" cap="none">
              <a:solidFill>
                <a:schemeClr val="dk1"/>
              </a:solidFill>
              <a:latin typeface="Corbel"/>
              <a:ea typeface="Corbel"/>
              <a:cs typeface="Corbel"/>
              <a:sym typeface="Corbel"/>
            </a:endParaRPr>
          </a:p>
        </p:txBody>
      </p:sp>
      <p:sp>
        <p:nvSpPr>
          <p:cNvPr id="484" name="Google Shape;484;p59"/>
          <p:cNvSpPr txBox="1">
            <a:spLocks noGrp="1"/>
          </p:cNvSpPr>
          <p:nvPr>
            <p:ph type="body" idx="4"/>
          </p:nvPr>
        </p:nvSpPr>
        <p:spPr>
          <a:xfrm>
            <a:off x="4701880" y="2719322"/>
            <a:ext cx="3566100" cy="33834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320"/>
              <a:buFont typeface="Corbel"/>
              <a:buChar char="•"/>
            </a:pPr>
            <a:r>
              <a:rPr lang="en-US" sz="1650" b="0" i="0" u="none" strike="noStrike" cap="none">
                <a:solidFill>
                  <a:schemeClr val="dk1"/>
                </a:solidFill>
                <a:latin typeface="Corbel"/>
                <a:ea typeface="Corbel"/>
                <a:cs typeface="Corbel"/>
                <a:sym typeface="Corbel"/>
              </a:rPr>
              <a:t>Operant conditioning – learned behavior through reinforcement</a:t>
            </a:r>
            <a:endParaRPr/>
          </a:p>
          <a:p>
            <a:pPr marL="171450" marR="0" lvl="0" indent="-62229" algn="l" rtl="0">
              <a:lnSpc>
                <a:spcPct val="90000"/>
              </a:lnSpc>
              <a:spcBef>
                <a:spcPts val="1000"/>
              </a:spcBef>
              <a:spcAft>
                <a:spcPts val="0"/>
              </a:spcAft>
              <a:buClr>
                <a:schemeClr val="dk1"/>
              </a:buClr>
              <a:buSzPts val="1320"/>
              <a:buFont typeface="Corbel"/>
              <a:buNone/>
            </a:pPr>
            <a:endParaRPr sz="165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320"/>
              <a:buFont typeface="Corbel"/>
              <a:buChar char="•"/>
            </a:pPr>
            <a:r>
              <a:rPr lang="en-US" sz="1650" b="0" i="0" u="none" strike="noStrike" cap="none">
                <a:solidFill>
                  <a:schemeClr val="dk1"/>
                </a:solidFill>
                <a:latin typeface="Corbel"/>
                <a:ea typeface="Corbel"/>
                <a:cs typeface="Corbel"/>
                <a:sym typeface="Corbel"/>
              </a:rPr>
              <a:t>Observational learning – Bandura’s bobo doll experiment</a:t>
            </a:r>
            <a:endParaRPr/>
          </a:p>
          <a:p>
            <a:pPr marL="171450" marR="0" lvl="0" indent="-62229" algn="l" rtl="0">
              <a:lnSpc>
                <a:spcPct val="90000"/>
              </a:lnSpc>
              <a:spcBef>
                <a:spcPts val="1000"/>
              </a:spcBef>
              <a:spcAft>
                <a:spcPts val="0"/>
              </a:spcAft>
              <a:buClr>
                <a:schemeClr val="dk1"/>
              </a:buClr>
              <a:buSzPts val="1320"/>
              <a:buFont typeface="Corbel"/>
              <a:buNone/>
            </a:pPr>
            <a:endParaRPr sz="1650" b="0" i="0" u="none" strike="noStrike" cap="none">
              <a:solidFill>
                <a:schemeClr val="dk1"/>
              </a:solidFill>
              <a:latin typeface="Corbel"/>
              <a:ea typeface="Corbel"/>
              <a:cs typeface="Corbel"/>
              <a:sym typeface="Corbel"/>
            </a:endParaRPr>
          </a:p>
        </p:txBody>
      </p:sp>
      <p:sp>
        <p:nvSpPr>
          <p:cNvPr id="485" name="Google Shape;485;p59"/>
          <p:cNvSpPr txBox="1"/>
          <p:nvPr/>
        </p:nvSpPr>
        <p:spPr>
          <a:xfrm>
            <a:off x="685800" y="1705007"/>
            <a:ext cx="7385400" cy="25623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4000"/>
              </a:lnSpc>
              <a:spcBef>
                <a:spcPts val="0"/>
              </a:spcBef>
              <a:spcAft>
                <a:spcPts val="0"/>
              </a:spcAft>
              <a:buSzPts val="2000"/>
              <a:buFont typeface="Corbel"/>
              <a:buChar char="●"/>
            </a:pPr>
            <a:r>
              <a:rPr lang="en-US" sz="2000" i="1">
                <a:latin typeface="Corbel"/>
                <a:ea typeface="Corbel"/>
                <a:cs typeface="Corbel"/>
                <a:sym typeface="Corbel"/>
              </a:rPr>
              <a:t>Physical or verbal behavior intended to hurt or destroy</a:t>
            </a:r>
            <a:endParaRPr sz="2000" i="1">
              <a:latin typeface="Corbel"/>
              <a:ea typeface="Corbel"/>
              <a:cs typeface="Corbel"/>
              <a:sym typeface="Corbel"/>
            </a:endParaRPr>
          </a:p>
        </p:txBody>
      </p:sp>
      <p:pic>
        <p:nvPicPr>
          <p:cNvPr id="486" name="Google Shape;486;p59" descr="https://s3.amazonaws.com/ew-images/amygdala-map.png"/>
          <p:cNvPicPr preferRelativeResize="0"/>
          <p:nvPr/>
        </p:nvPicPr>
        <p:blipFill rotWithShape="1">
          <a:blip r:embed="rId3">
            <a:alphaModFix/>
          </a:blip>
          <a:srcRect r="43636"/>
          <a:stretch/>
        </p:blipFill>
        <p:spPr>
          <a:xfrm>
            <a:off x="1295400" y="4572000"/>
            <a:ext cx="2209800" cy="1988700"/>
          </a:xfrm>
          <a:prstGeom prst="rect">
            <a:avLst/>
          </a:prstGeom>
          <a:noFill/>
          <a:ln>
            <a:noFill/>
          </a:ln>
        </p:spPr>
      </p:pic>
      <p:pic>
        <p:nvPicPr>
          <p:cNvPr id="487" name="Google Shape;487;p59"/>
          <p:cNvPicPr preferRelativeResize="0"/>
          <p:nvPr/>
        </p:nvPicPr>
        <p:blipFill rotWithShape="1">
          <a:blip r:embed="rId4">
            <a:alphaModFix/>
          </a:blip>
          <a:srcRect/>
          <a:stretch/>
        </p:blipFill>
        <p:spPr>
          <a:xfrm>
            <a:off x="5029200" y="4405228"/>
            <a:ext cx="2656800" cy="1979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0"/>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2 Main Types of Aggression</a:t>
            </a:r>
            <a:endParaRPr sz="4000" b="0" i="0" u="none" strike="noStrike" cap="none">
              <a:solidFill>
                <a:schemeClr val="dk1"/>
              </a:solidFill>
              <a:latin typeface="Corbel"/>
              <a:ea typeface="Corbel"/>
              <a:cs typeface="Corbel"/>
              <a:sym typeface="Corbel"/>
            </a:endParaRPr>
          </a:p>
        </p:txBody>
      </p:sp>
      <p:sp>
        <p:nvSpPr>
          <p:cNvPr id="494" name="Google Shape;494;p60"/>
          <p:cNvSpPr txBox="1">
            <a:spLocks noGrp="1"/>
          </p:cNvSpPr>
          <p:nvPr>
            <p:ph type="body" idx="1"/>
          </p:nvPr>
        </p:nvSpPr>
        <p:spPr>
          <a:xfrm>
            <a:off x="1028700" y="1654429"/>
            <a:ext cx="3335700" cy="82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1800" b="1" i="0" u="none" strike="noStrike" cap="none">
                <a:solidFill>
                  <a:schemeClr val="dk1"/>
                </a:solidFill>
                <a:latin typeface="Corbel"/>
                <a:ea typeface="Corbel"/>
                <a:cs typeface="Corbel"/>
                <a:sym typeface="Corbel"/>
              </a:rPr>
              <a:t>Hostile Aggression</a:t>
            </a:r>
            <a:endParaRPr sz="1800" b="1" i="0" u="none" strike="noStrike" cap="none">
              <a:solidFill>
                <a:schemeClr val="dk1"/>
              </a:solidFill>
              <a:latin typeface="Corbel"/>
              <a:ea typeface="Corbel"/>
              <a:cs typeface="Corbel"/>
              <a:sym typeface="Corbel"/>
            </a:endParaRPr>
          </a:p>
        </p:txBody>
      </p:sp>
      <p:sp>
        <p:nvSpPr>
          <p:cNvPr id="495" name="Google Shape;495;p60"/>
          <p:cNvSpPr txBox="1">
            <a:spLocks noGrp="1"/>
          </p:cNvSpPr>
          <p:nvPr>
            <p:ph type="body" idx="2"/>
          </p:nvPr>
        </p:nvSpPr>
        <p:spPr>
          <a:xfrm>
            <a:off x="1028700" y="2619407"/>
            <a:ext cx="3619500" cy="40863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320"/>
              <a:buFont typeface="Corbel"/>
              <a:buChar char="•"/>
            </a:pPr>
            <a:r>
              <a:rPr lang="en-US" sz="1650" b="0" i="1" u="none" strike="noStrike" cap="none">
                <a:solidFill>
                  <a:schemeClr val="dk1"/>
                </a:solidFill>
                <a:latin typeface="Corbel"/>
                <a:ea typeface="Corbel"/>
                <a:cs typeface="Corbel"/>
                <a:sym typeface="Corbel"/>
              </a:rPr>
              <a:t>Aggression stemming from feelings of anger and aimed at inflicting pain</a:t>
            </a:r>
            <a:endParaRPr/>
          </a:p>
          <a:p>
            <a:pPr marL="171450" marR="0" lvl="0" indent="-62229" algn="l" rtl="0">
              <a:lnSpc>
                <a:spcPct val="90000"/>
              </a:lnSpc>
              <a:spcBef>
                <a:spcPts val="1000"/>
              </a:spcBef>
              <a:spcAft>
                <a:spcPts val="0"/>
              </a:spcAft>
              <a:buClr>
                <a:schemeClr val="dk1"/>
              </a:buClr>
              <a:buSzPts val="1320"/>
              <a:buFont typeface="Corbel"/>
              <a:buNone/>
            </a:pPr>
            <a:endParaRPr sz="165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320"/>
              <a:buFont typeface="Corbel"/>
              <a:buChar char="•"/>
            </a:pPr>
            <a:r>
              <a:rPr lang="en-US" sz="1650" b="1" i="0" u="none" strike="noStrike" cap="none">
                <a:solidFill>
                  <a:schemeClr val="dk1"/>
                </a:solidFill>
                <a:latin typeface="Corbel"/>
                <a:ea typeface="Corbel"/>
                <a:cs typeface="Corbel"/>
                <a:sym typeface="Corbel"/>
              </a:rPr>
              <a:t>Frustration-aggression principle </a:t>
            </a:r>
            <a:r>
              <a:rPr lang="en-US" sz="1650" b="0" i="0" u="none" strike="noStrike" cap="none">
                <a:solidFill>
                  <a:schemeClr val="dk1"/>
                </a:solidFill>
                <a:latin typeface="Corbel"/>
                <a:ea typeface="Corbel"/>
                <a:cs typeface="Corbel"/>
                <a:sym typeface="Corbel"/>
              </a:rPr>
              <a:t>– reacting to aversive events in an aggressive manner</a:t>
            </a:r>
            <a:endParaRPr/>
          </a:p>
          <a:p>
            <a:pPr marL="171450" marR="0" lvl="0" indent="-62229" algn="l" rtl="0">
              <a:lnSpc>
                <a:spcPct val="90000"/>
              </a:lnSpc>
              <a:spcBef>
                <a:spcPts val="1000"/>
              </a:spcBef>
              <a:spcAft>
                <a:spcPts val="0"/>
              </a:spcAft>
              <a:buClr>
                <a:schemeClr val="dk1"/>
              </a:buClr>
              <a:buSzPts val="1320"/>
              <a:buFont typeface="Corbel"/>
              <a:buNone/>
            </a:pPr>
            <a:endParaRPr sz="165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320"/>
              <a:buFont typeface="Corbel"/>
              <a:buChar char="•"/>
            </a:pPr>
            <a:r>
              <a:rPr lang="en-US" sz="1650" b="0" i="0" u="none" strike="noStrike" cap="none">
                <a:solidFill>
                  <a:schemeClr val="dk1"/>
                </a:solidFill>
                <a:latin typeface="Corbel"/>
                <a:ea typeface="Corbel"/>
                <a:cs typeface="Corbel"/>
                <a:sym typeface="Corbel"/>
              </a:rPr>
              <a:t>Ex: bullying, trashing a locker room because you lost a game</a:t>
            </a:r>
            <a:endParaRPr sz="1650" b="0" i="0" u="none" strike="noStrike" cap="none">
              <a:solidFill>
                <a:schemeClr val="dk1"/>
              </a:solidFill>
              <a:latin typeface="Corbel"/>
              <a:ea typeface="Corbel"/>
              <a:cs typeface="Corbel"/>
              <a:sym typeface="Corbel"/>
            </a:endParaRPr>
          </a:p>
        </p:txBody>
      </p:sp>
      <p:sp>
        <p:nvSpPr>
          <p:cNvPr id="496" name="Google Shape;496;p60"/>
          <p:cNvSpPr txBox="1">
            <a:spLocks noGrp="1"/>
          </p:cNvSpPr>
          <p:nvPr>
            <p:ph type="body" idx="3"/>
          </p:nvPr>
        </p:nvSpPr>
        <p:spPr>
          <a:xfrm>
            <a:off x="4893760" y="1663953"/>
            <a:ext cx="3335700" cy="82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1800" b="1" i="0" u="none" strike="noStrike" cap="none">
                <a:solidFill>
                  <a:schemeClr val="dk1"/>
                </a:solidFill>
                <a:latin typeface="Corbel"/>
                <a:ea typeface="Corbel"/>
                <a:cs typeface="Corbel"/>
                <a:sym typeface="Corbel"/>
              </a:rPr>
              <a:t>Instrumental Aggression</a:t>
            </a:r>
            <a:endParaRPr sz="1800" b="1" i="0" u="none" strike="noStrike" cap="none">
              <a:solidFill>
                <a:schemeClr val="dk1"/>
              </a:solidFill>
              <a:latin typeface="Corbel"/>
              <a:ea typeface="Corbel"/>
              <a:cs typeface="Corbel"/>
              <a:sym typeface="Corbel"/>
            </a:endParaRPr>
          </a:p>
        </p:txBody>
      </p:sp>
      <p:sp>
        <p:nvSpPr>
          <p:cNvPr id="497" name="Google Shape;497;p60"/>
          <p:cNvSpPr txBox="1">
            <a:spLocks noGrp="1"/>
          </p:cNvSpPr>
          <p:nvPr>
            <p:ph type="body" idx="4"/>
          </p:nvPr>
        </p:nvSpPr>
        <p:spPr>
          <a:xfrm>
            <a:off x="4893760" y="2619407"/>
            <a:ext cx="3335700" cy="40101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320"/>
              <a:buFont typeface="Corbel"/>
              <a:buChar char="•"/>
            </a:pPr>
            <a:r>
              <a:rPr lang="en-US" sz="1650" b="0" i="1" u="none" strike="noStrike" cap="none">
                <a:solidFill>
                  <a:schemeClr val="dk1"/>
                </a:solidFill>
                <a:latin typeface="Corbel"/>
                <a:ea typeface="Corbel"/>
                <a:cs typeface="Corbel"/>
                <a:sym typeface="Corbel"/>
              </a:rPr>
              <a:t>Aggression that serves as a means to some goal other than causing pain.</a:t>
            </a:r>
            <a:endParaRPr/>
          </a:p>
          <a:p>
            <a:pPr marL="171450" marR="0" lvl="0" indent="-62229" algn="l" rtl="0">
              <a:lnSpc>
                <a:spcPct val="90000"/>
              </a:lnSpc>
              <a:spcBef>
                <a:spcPts val="1000"/>
              </a:spcBef>
              <a:spcAft>
                <a:spcPts val="0"/>
              </a:spcAft>
              <a:buClr>
                <a:schemeClr val="dk1"/>
              </a:buClr>
              <a:buSzPts val="1320"/>
              <a:buFont typeface="Corbel"/>
              <a:buNone/>
            </a:pPr>
            <a:endParaRPr sz="1650" b="0" i="0"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320"/>
              <a:buFont typeface="Corbel"/>
              <a:buChar char="•"/>
            </a:pPr>
            <a:r>
              <a:rPr lang="en-US" sz="1650" b="0" i="0" u="none" strike="noStrike" cap="none">
                <a:solidFill>
                  <a:schemeClr val="dk1"/>
                </a:solidFill>
                <a:latin typeface="Corbel"/>
                <a:ea typeface="Corbel"/>
                <a:cs typeface="Corbel"/>
                <a:sym typeface="Corbel"/>
              </a:rPr>
              <a:t>Ex: stealing a toy because you want to play with it, tackling the ball carrier, self-defensive actions</a:t>
            </a:r>
            <a:endParaRPr sz="1650" b="0" i="0" u="none" strike="noStrike" cap="none">
              <a:solidFill>
                <a:schemeClr val="dk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Examples</a:t>
            </a:r>
            <a:endParaRPr sz="4000" b="0" i="0" u="none" strike="noStrike" cap="none">
              <a:solidFill>
                <a:schemeClr val="dk1"/>
              </a:solidFill>
              <a:latin typeface="Corbel"/>
              <a:ea typeface="Corbel"/>
              <a:cs typeface="Corbel"/>
              <a:sym typeface="Corbel"/>
            </a:endParaRPr>
          </a:p>
        </p:txBody>
      </p:sp>
      <p:sp>
        <p:nvSpPr>
          <p:cNvPr id="118" name="Google Shape;118;p17"/>
          <p:cNvSpPr txBox="1">
            <a:spLocks noGrp="1"/>
          </p:cNvSpPr>
          <p:nvPr>
            <p:ph type="body" idx="1"/>
          </p:nvPr>
        </p:nvSpPr>
        <p:spPr>
          <a:xfrm>
            <a:off x="857250" y="1965900"/>
            <a:ext cx="5898300" cy="31926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Mom yelled at me today. ☹</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Internal attribution</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External attribution</a:t>
            </a:r>
            <a:endParaRPr sz="1800" b="0" i="0" u="none" strike="noStrike" cap="none">
              <a:solidFill>
                <a:schemeClr val="dk1"/>
              </a:solidFill>
              <a:latin typeface="Corbel"/>
              <a:ea typeface="Corbel"/>
              <a:cs typeface="Corbel"/>
              <a:sym typeface="Corbel"/>
            </a:endParaRPr>
          </a:p>
          <a:p>
            <a:pPr marL="0" marR="0" lvl="0" indent="0" algn="l" rtl="0">
              <a:lnSpc>
                <a:spcPct val="90000"/>
              </a:lnSpc>
              <a:spcBef>
                <a:spcPts val="450"/>
              </a:spcBef>
              <a:spcAft>
                <a:spcPts val="0"/>
              </a:spcAft>
              <a:buNone/>
            </a:pPr>
            <a:endParaRPr/>
          </a:p>
          <a:p>
            <a:pPr marL="0" marR="0" lvl="0" indent="0" algn="l" rtl="0">
              <a:lnSpc>
                <a:spcPct val="90000"/>
              </a:lnSpc>
              <a:spcBef>
                <a:spcPts val="450"/>
              </a:spcBef>
              <a:spcAft>
                <a:spcPts val="0"/>
              </a:spcAft>
              <a:buNone/>
            </a:pPr>
            <a:endParaRPr/>
          </a:p>
          <a:p>
            <a:pPr marL="171450" marR="0" lvl="0" indent="-146050" algn="l" rtl="0">
              <a:lnSpc>
                <a:spcPct val="90000"/>
              </a:lnSpc>
              <a:spcBef>
                <a:spcPts val="13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I bought mint chocolate chip ice cream today!</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Internal attribution</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External attribution</a:t>
            </a:r>
            <a:endParaRPr/>
          </a:p>
          <a:p>
            <a:pPr marL="548640" marR="0" lvl="2" indent="-60959" algn="l" rtl="0">
              <a:lnSpc>
                <a:spcPct val="90000"/>
              </a:lnSpc>
              <a:spcBef>
                <a:spcPts val="450"/>
              </a:spcBef>
              <a:spcAft>
                <a:spcPts val="0"/>
              </a:spcAft>
              <a:buClr>
                <a:schemeClr val="dk1"/>
              </a:buClr>
              <a:buSzPts val="1280"/>
              <a:buFont typeface="Corbel"/>
              <a:buNone/>
            </a:pPr>
            <a:endParaRPr sz="1600" b="0" i="0" u="none" strike="noStrike" cap="none">
              <a:solidFill>
                <a:schemeClr val="dk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Examples</a:t>
            </a:r>
            <a:endParaRPr sz="4000" b="0" i="0" u="none" strike="noStrike" cap="none">
              <a:solidFill>
                <a:schemeClr val="dk1"/>
              </a:solidFill>
              <a:latin typeface="Corbel"/>
              <a:ea typeface="Corbel"/>
              <a:cs typeface="Corbel"/>
              <a:sym typeface="Corbel"/>
            </a:endParaRPr>
          </a:p>
        </p:txBody>
      </p:sp>
      <p:sp>
        <p:nvSpPr>
          <p:cNvPr id="124" name="Google Shape;124;p18"/>
          <p:cNvSpPr txBox="1">
            <a:spLocks noGrp="1"/>
          </p:cNvSpPr>
          <p:nvPr>
            <p:ph type="body" idx="1"/>
          </p:nvPr>
        </p:nvSpPr>
        <p:spPr>
          <a:xfrm>
            <a:off x="1028700" y="1600200"/>
            <a:ext cx="7200900" cy="47244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Mom yelled at me today. ☹</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Internal attribution</a:t>
            </a:r>
            <a:endParaRPr/>
          </a:p>
          <a:p>
            <a:pPr marL="548640" marR="0" lvl="2" indent="-142240" algn="l" rtl="0">
              <a:lnSpc>
                <a:spcPct val="90000"/>
              </a:lnSpc>
              <a:spcBef>
                <a:spcPts val="4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Mom enjoys yelling at me.</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External attribution</a:t>
            </a:r>
            <a:endParaRPr/>
          </a:p>
          <a:p>
            <a:pPr marL="548640" marR="0" lvl="2" indent="-142240" algn="l" rtl="0">
              <a:lnSpc>
                <a:spcPct val="90000"/>
              </a:lnSpc>
              <a:spcBef>
                <a:spcPts val="4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Mom had a bad day at work.</a:t>
            </a:r>
            <a:endParaRPr/>
          </a:p>
          <a:p>
            <a:pPr marL="171450" marR="0" lvl="0" indent="-146050" algn="l" rtl="0">
              <a:lnSpc>
                <a:spcPct val="90000"/>
              </a:lnSpc>
              <a:spcBef>
                <a:spcPts val="13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I bought mint chocolate chip ice cream today!</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Internal attribution</a:t>
            </a:r>
            <a:endParaRPr/>
          </a:p>
          <a:p>
            <a:pPr marL="548640" marR="0" lvl="2" indent="-142240" algn="l" rtl="0">
              <a:lnSpc>
                <a:spcPct val="90000"/>
              </a:lnSpc>
              <a:spcBef>
                <a:spcPts val="4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I realllllllllllllly like mint chocolate chip ice cream.</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External attribution</a:t>
            </a:r>
            <a:endParaRPr/>
          </a:p>
          <a:p>
            <a:pPr marL="548640" marR="0" lvl="2" indent="-142240" algn="l" rtl="0">
              <a:lnSpc>
                <a:spcPct val="90000"/>
              </a:lnSpc>
              <a:spcBef>
                <a:spcPts val="4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I was told mint chocolate chip ice cream is popular these days, therefore I should get it because it’s cool.</a:t>
            </a:r>
            <a:endParaRPr/>
          </a:p>
          <a:p>
            <a:pPr marL="548640" marR="0" lvl="2" indent="-142240" algn="l" rtl="0">
              <a:lnSpc>
                <a:spcPct val="90000"/>
              </a:lnSpc>
              <a:spcBef>
                <a:spcPts val="4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I’m hungry. (though biologically based, it’s a situational action).*</a:t>
            </a:r>
            <a:endParaRPr/>
          </a:p>
          <a:p>
            <a:pPr marL="548640" marR="0" lvl="2" indent="-60959" algn="l" rtl="0">
              <a:lnSpc>
                <a:spcPct val="90000"/>
              </a:lnSpc>
              <a:spcBef>
                <a:spcPts val="450"/>
              </a:spcBef>
              <a:spcAft>
                <a:spcPts val="0"/>
              </a:spcAft>
              <a:buClr>
                <a:schemeClr val="dk1"/>
              </a:buClr>
              <a:buSzPts val="1280"/>
              <a:buFont typeface="Corbel"/>
              <a:buNone/>
            </a:pPr>
            <a:endParaRPr sz="1600" b="0" i="0" u="none" strike="noStrike" cap="none">
              <a:solidFill>
                <a:schemeClr val="dk1"/>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10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xEl>
                                              <p:pRg st="1" end="1"/>
                                            </p:txEl>
                                          </p:spTgt>
                                        </p:tgtEl>
                                        <p:attrNameLst>
                                          <p:attrName>style.visibility</p:attrName>
                                        </p:attrNameLst>
                                      </p:cBhvr>
                                      <p:to>
                                        <p:strVal val="visible"/>
                                      </p:to>
                                    </p:set>
                                    <p:animEffect transition="in" filter="fade">
                                      <p:cBhvr>
                                        <p:cTn id="12" dur="1000"/>
                                        <p:tgtEl>
                                          <p:spTgt spid="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xEl>
                                              <p:pRg st="2" end="2"/>
                                            </p:txEl>
                                          </p:spTgt>
                                        </p:tgtEl>
                                        <p:attrNameLst>
                                          <p:attrName>style.visibility</p:attrName>
                                        </p:attrNameLst>
                                      </p:cBhvr>
                                      <p:to>
                                        <p:strVal val="visible"/>
                                      </p:to>
                                    </p:set>
                                    <p:animEffect transition="in" filter="fade">
                                      <p:cBhvr>
                                        <p:cTn id="17" dur="1000"/>
                                        <p:tgtEl>
                                          <p:spTgt spid="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
                                            <p:txEl>
                                              <p:pRg st="3" end="3"/>
                                            </p:txEl>
                                          </p:spTgt>
                                        </p:tgtEl>
                                        <p:attrNameLst>
                                          <p:attrName>style.visibility</p:attrName>
                                        </p:attrNameLst>
                                      </p:cBhvr>
                                      <p:to>
                                        <p:strVal val="visible"/>
                                      </p:to>
                                    </p:set>
                                    <p:animEffect transition="in" filter="fade">
                                      <p:cBhvr>
                                        <p:cTn id="22" dur="1000"/>
                                        <p:tgtEl>
                                          <p:spTgt spid="1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
                                            <p:txEl>
                                              <p:pRg st="4" end="4"/>
                                            </p:txEl>
                                          </p:spTgt>
                                        </p:tgtEl>
                                        <p:attrNameLst>
                                          <p:attrName>style.visibility</p:attrName>
                                        </p:attrNameLst>
                                      </p:cBhvr>
                                      <p:to>
                                        <p:strVal val="visible"/>
                                      </p:to>
                                    </p:set>
                                    <p:animEffect transition="in" filter="fade">
                                      <p:cBhvr>
                                        <p:cTn id="27" dur="1000"/>
                                        <p:tgtEl>
                                          <p:spTgt spid="1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4">
                                            <p:txEl>
                                              <p:pRg st="5" end="5"/>
                                            </p:txEl>
                                          </p:spTgt>
                                        </p:tgtEl>
                                        <p:attrNameLst>
                                          <p:attrName>style.visibility</p:attrName>
                                        </p:attrNameLst>
                                      </p:cBhvr>
                                      <p:to>
                                        <p:strVal val="visible"/>
                                      </p:to>
                                    </p:set>
                                    <p:animEffect transition="in" filter="fade">
                                      <p:cBhvr>
                                        <p:cTn id="32" dur="1000"/>
                                        <p:tgtEl>
                                          <p:spTgt spid="1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4">
                                            <p:txEl>
                                              <p:pRg st="6" end="6"/>
                                            </p:txEl>
                                          </p:spTgt>
                                        </p:tgtEl>
                                        <p:attrNameLst>
                                          <p:attrName>style.visibility</p:attrName>
                                        </p:attrNameLst>
                                      </p:cBhvr>
                                      <p:to>
                                        <p:strVal val="visible"/>
                                      </p:to>
                                    </p:set>
                                    <p:animEffect transition="in" filter="fade">
                                      <p:cBhvr>
                                        <p:cTn id="37" dur="1000"/>
                                        <p:tgtEl>
                                          <p:spTgt spid="1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4">
                                            <p:txEl>
                                              <p:pRg st="7" end="7"/>
                                            </p:txEl>
                                          </p:spTgt>
                                        </p:tgtEl>
                                        <p:attrNameLst>
                                          <p:attrName>style.visibility</p:attrName>
                                        </p:attrNameLst>
                                      </p:cBhvr>
                                      <p:to>
                                        <p:strVal val="visible"/>
                                      </p:to>
                                    </p:set>
                                    <p:animEffect transition="in" filter="fade">
                                      <p:cBhvr>
                                        <p:cTn id="42" dur="1000"/>
                                        <p:tgtEl>
                                          <p:spTgt spid="12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4">
                                            <p:txEl>
                                              <p:pRg st="8" end="8"/>
                                            </p:txEl>
                                          </p:spTgt>
                                        </p:tgtEl>
                                        <p:attrNameLst>
                                          <p:attrName>style.visibility</p:attrName>
                                        </p:attrNameLst>
                                      </p:cBhvr>
                                      <p:to>
                                        <p:strVal val="visible"/>
                                      </p:to>
                                    </p:set>
                                    <p:animEffect transition="in" filter="fade">
                                      <p:cBhvr>
                                        <p:cTn id="47" dur="1000"/>
                                        <p:tgtEl>
                                          <p:spTgt spid="12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4">
                                            <p:txEl>
                                              <p:pRg st="9" end="9"/>
                                            </p:txEl>
                                          </p:spTgt>
                                        </p:tgtEl>
                                        <p:attrNameLst>
                                          <p:attrName>style.visibility</p:attrName>
                                        </p:attrNameLst>
                                      </p:cBhvr>
                                      <p:to>
                                        <p:strVal val="visible"/>
                                      </p:to>
                                    </p:set>
                                    <p:animEffect transition="in" filter="fade">
                                      <p:cBhvr>
                                        <p:cTn id="52" dur="1000"/>
                                        <p:tgtEl>
                                          <p:spTgt spid="12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4">
                                            <p:txEl>
                                              <p:pRg st="10" end="10"/>
                                            </p:txEl>
                                          </p:spTgt>
                                        </p:tgtEl>
                                        <p:attrNameLst>
                                          <p:attrName>style.visibility</p:attrName>
                                        </p:attrNameLst>
                                      </p:cBhvr>
                                      <p:to>
                                        <p:strVal val="visible"/>
                                      </p:to>
                                    </p:set>
                                    <p:animEffect transition="in" filter="fade">
                                      <p:cBhvr>
                                        <p:cTn id="57" dur="1000"/>
                                        <p:tgtEl>
                                          <p:spTgt spid="12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4">
                                            <p:txEl>
                                              <p:pRg st="11" end="11"/>
                                            </p:txEl>
                                          </p:spTgt>
                                        </p:tgtEl>
                                        <p:attrNameLst>
                                          <p:attrName>style.visibility</p:attrName>
                                        </p:attrNameLst>
                                      </p:cBhvr>
                                      <p:to>
                                        <p:strVal val="visible"/>
                                      </p:to>
                                    </p:set>
                                    <p:animEffect transition="in" filter="fade">
                                      <p:cBhvr>
                                        <p:cTn id="62" dur="1000"/>
                                        <p:tgtEl>
                                          <p:spTgt spid="12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Attribution Theory and Politics</a:t>
            </a:r>
            <a:endParaRPr sz="4000" b="0" i="0" u="none" strike="noStrike" cap="none">
              <a:solidFill>
                <a:schemeClr val="dk1"/>
              </a:solidFill>
              <a:latin typeface="Corbel"/>
              <a:ea typeface="Corbel"/>
              <a:cs typeface="Corbel"/>
              <a:sym typeface="Corbel"/>
            </a:endParaRPr>
          </a:p>
        </p:txBody>
      </p:sp>
      <p:sp>
        <p:nvSpPr>
          <p:cNvPr id="130" name="Google Shape;130;p19"/>
          <p:cNvSpPr txBox="1">
            <a:spLocks noGrp="1"/>
          </p:cNvSpPr>
          <p:nvPr>
            <p:ph type="body" idx="1"/>
          </p:nvPr>
        </p:nvSpPr>
        <p:spPr>
          <a:xfrm>
            <a:off x="1028700" y="2286000"/>
            <a:ext cx="7200900" cy="41148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Poverty in America</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Conservative perspective - internal attribution</a:t>
            </a:r>
            <a:endParaRPr/>
          </a:p>
          <a:p>
            <a:pPr marL="548640" marR="0" lvl="2" indent="-142240" algn="l" rtl="0">
              <a:lnSpc>
                <a:spcPct val="90000"/>
              </a:lnSpc>
              <a:spcBef>
                <a:spcPts val="4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People live in poverty because they are lazy and less motivated than others – something about their </a:t>
            </a:r>
            <a:r>
              <a:rPr lang="en-US"/>
              <a:t>inherent</a:t>
            </a:r>
            <a:r>
              <a:rPr lang="en-US" sz="1600" b="0" i="0" u="none" strike="noStrike" cap="none">
                <a:solidFill>
                  <a:schemeClr val="dk1"/>
                </a:solidFill>
                <a:latin typeface="Corbel"/>
                <a:ea typeface="Corbel"/>
                <a:cs typeface="Corbel"/>
                <a:sym typeface="Corbel"/>
              </a:rPr>
              <a:t> disposition contributes to their status.</a:t>
            </a:r>
            <a:endParaRPr/>
          </a:p>
          <a:p>
            <a:pPr marL="342900" marR="0" lvl="1" indent="-48259" algn="l" rtl="0">
              <a:lnSpc>
                <a:spcPct val="90000"/>
              </a:lnSpc>
              <a:spcBef>
                <a:spcPts val="450"/>
              </a:spcBef>
              <a:spcAft>
                <a:spcPts val="0"/>
              </a:spcAft>
              <a:buClr>
                <a:schemeClr val="dk1"/>
              </a:buClr>
              <a:buSzPts val="1440"/>
              <a:buFont typeface="Corbel"/>
              <a:buNone/>
            </a:pPr>
            <a:endParaRPr sz="1800" b="0" i="0" u="none" strike="noStrike" cap="none">
              <a:solidFill>
                <a:schemeClr val="dk1"/>
              </a:solidFill>
              <a:latin typeface="Corbel"/>
              <a:ea typeface="Corbel"/>
              <a:cs typeface="Corbel"/>
              <a:sym typeface="Corbel"/>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Liberal perspective - external attribution </a:t>
            </a:r>
            <a:endParaRPr/>
          </a:p>
          <a:p>
            <a:pPr marL="548640" marR="0" lvl="2" indent="-142240" algn="l" rtl="0">
              <a:lnSpc>
                <a:spcPct val="90000"/>
              </a:lnSpc>
              <a:spcBef>
                <a:spcPts val="450"/>
              </a:spcBef>
              <a:spcAft>
                <a:spcPts val="0"/>
              </a:spcAft>
              <a:buClr>
                <a:schemeClr val="dk1"/>
              </a:buClr>
              <a:buSzPts val="1280"/>
              <a:buFont typeface="Corbel"/>
              <a:buChar char="•"/>
            </a:pPr>
            <a:r>
              <a:rPr lang="en-US" sz="1600" b="0" i="0" u="none" strike="noStrike" cap="none">
                <a:solidFill>
                  <a:schemeClr val="dk1"/>
                </a:solidFill>
                <a:latin typeface="Corbel"/>
                <a:ea typeface="Corbel"/>
                <a:cs typeface="Corbel"/>
                <a:sym typeface="Corbel"/>
              </a:rPr>
              <a:t>People live in poverty because their life circumstances have resulted in an unfortunate situation – something about their environment contributes to their status.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57200" y="762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Fundamental Attribution Error</a:t>
            </a:r>
            <a:endParaRPr sz="4000" b="0" i="0" u="none" strike="noStrike" cap="none">
              <a:solidFill>
                <a:schemeClr val="dk1"/>
              </a:solidFill>
              <a:latin typeface="Corbel"/>
              <a:ea typeface="Corbel"/>
              <a:cs typeface="Corbel"/>
              <a:sym typeface="Corbel"/>
            </a:endParaRPr>
          </a:p>
        </p:txBody>
      </p:sp>
      <p:sp>
        <p:nvSpPr>
          <p:cNvPr id="136" name="Google Shape;136;p20"/>
          <p:cNvSpPr txBox="1">
            <a:spLocks noGrp="1"/>
          </p:cNvSpPr>
          <p:nvPr>
            <p:ph type="body" idx="1"/>
          </p:nvPr>
        </p:nvSpPr>
        <p:spPr>
          <a:xfrm>
            <a:off x="457200" y="1638761"/>
            <a:ext cx="8229600" cy="46695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1" u="none" strike="noStrike" cap="none">
                <a:solidFill>
                  <a:schemeClr val="dk1"/>
                </a:solidFill>
                <a:latin typeface="Corbel"/>
                <a:ea typeface="Corbel"/>
                <a:cs typeface="Corbel"/>
                <a:sym typeface="Corbel"/>
              </a:rPr>
              <a:t>The tendency to underestimate the impact of the situation and to overestimate the impact of personal disposition when trying to explain another person’s behaviors.</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Juliet is shy in class. </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Observing this, we naturally think that she is a shy person -- it is an aspect of her personality. </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Catch her at a party and she might seem like a completely different person.</a:t>
            </a:r>
            <a:endParaRPr/>
          </a:p>
          <a:p>
            <a:pPr marL="171450" marR="0" lvl="0" indent="-44450" algn="l" rtl="0">
              <a:lnSpc>
                <a:spcPct val="90000"/>
              </a:lnSpc>
              <a:spcBef>
                <a:spcPts val="1300"/>
              </a:spcBef>
              <a:spcAft>
                <a:spcPts val="0"/>
              </a:spcAft>
              <a:buClr>
                <a:schemeClr val="dk1"/>
              </a:buClr>
              <a:buSzPts val="1600"/>
              <a:buFont typeface="Corbel"/>
              <a:buNone/>
            </a:pPr>
            <a:endParaRPr sz="2000" b="0" i="1" u="none" strike="noStrike" cap="none">
              <a:solidFill>
                <a:schemeClr val="dk1"/>
              </a:solidFill>
              <a:latin typeface="Corbel"/>
              <a:ea typeface="Corbel"/>
              <a:cs typeface="Corbel"/>
              <a:sym typeface="Corbel"/>
            </a:endParaRPr>
          </a:p>
          <a:p>
            <a:pPr marL="171450" marR="0" lvl="0" indent="-146050" algn="l" rtl="0">
              <a:lnSpc>
                <a:spcPct val="90000"/>
              </a:lnSpc>
              <a:spcBef>
                <a:spcPts val="10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On the flip side… we often attribute OUR OWN behaviors to external factors, while downplaying internal factors.</a:t>
            </a:r>
            <a:endParaRPr sz="2000" b="0" i="0" u="none" strike="noStrike" cap="none">
              <a:solidFill>
                <a:schemeClr val="dk1"/>
              </a:solidFill>
              <a:latin typeface="Corbel"/>
              <a:ea typeface="Corbel"/>
              <a:cs typeface="Corbel"/>
              <a:sym typeface="Corbel"/>
            </a:endParaRPr>
          </a:p>
          <a:p>
            <a:pPr marL="342900" marR="0" lvl="1" indent="-139700" algn="l" rtl="0">
              <a:lnSpc>
                <a:spcPct val="90000"/>
              </a:lnSpc>
              <a:spcBef>
                <a:spcPts val="1000"/>
              </a:spcBef>
              <a:spcAft>
                <a:spcPts val="0"/>
              </a:spcAft>
              <a:buClr>
                <a:schemeClr val="dk1"/>
              </a:buClr>
              <a:buSzPts val="1440"/>
              <a:buFont typeface="Corbel"/>
              <a:buChar char="•"/>
            </a:pPr>
            <a:r>
              <a:rPr lang="en-US"/>
              <a:t>I’m being rude because I’ve had a bad day, not because I’m a rude person.</a:t>
            </a:r>
            <a:endParaRPr/>
          </a:p>
          <a:p>
            <a:pPr marL="171450" marR="0" lvl="0" indent="-146050" algn="l" rtl="0">
              <a:lnSpc>
                <a:spcPct val="90000"/>
              </a:lnSpc>
              <a:spcBef>
                <a:spcPts val="1000"/>
              </a:spcBef>
              <a:spcAft>
                <a:spcPts val="0"/>
              </a:spcAft>
              <a:buClr>
                <a:schemeClr val="dk1"/>
              </a:buClr>
              <a:buSzPts val="1600"/>
              <a:buFont typeface="Corbel"/>
              <a:buChar char="•"/>
            </a:pPr>
            <a:r>
              <a:rPr lang="en-US"/>
              <a:t>Actor: attribute to situation/environmental factors</a:t>
            </a:r>
            <a:endParaRPr/>
          </a:p>
          <a:p>
            <a:pPr marL="171450" marR="0" lvl="0" indent="-146050" algn="l" rtl="0">
              <a:lnSpc>
                <a:spcPct val="90000"/>
              </a:lnSpc>
              <a:spcBef>
                <a:spcPts val="1000"/>
              </a:spcBef>
              <a:spcAft>
                <a:spcPts val="0"/>
              </a:spcAft>
              <a:buClr>
                <a:schemeClr val="dk1"/>
              </a:buClr>
              <a:buSzPts val="1600"/>
              <a:buFont typeface="Corbel"/>
              <a:buChar char="•"/>
            </a:pPr>
            <a:r>
              <a:rPr lang="en-US"/>
              <a:t>Observer Bias: will attribute to internal factors*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rbel"/>
              <a:buNone/>
            </a:pPr>
            <a:r>
              <a:rPr lang="en-US" sz="4000" b="0" i="0" u="none" strike="noStrike" cap="none">
                <a:solidFill>
                  <a:schemeClr val="dk1"/>
                </a:solidFill>
                <a:latin typeface="Corbel"/>
                <a:ea typeface="Corbel"/>
                <a:cs typeface="Corbel"/>
                <a:sym typeface="Corbel"/>
              </a:rPr>
              <a:t>The Effects of Attribution</a:t>
            </a:r>
            <a:endParaRPr sz="4000" b="0" i="0" u="none" strike="noStrike" cap="none">
              <a:solidFill>
                <a:schemeClr val="dk1"/>
              </a:solidFill>
              <a:latin typeface="Corbel"/>
              <a:ea typeface="Corbel"/>
              <a:cs typeface="Corbel"/>
              <a:sym typeface="Corbel"/>
            </a:endParaRPr>
          </a:p>
        </p:txBody>
      </p:sp>
      <p:sp>
        <p:nvSpPr>
          <p:cNvPr id="142" name="Google Shape;142;p21"/>
          <p:cNvSpPr txBox="1">
            <a:spLocks noGrp="1"/>
          </p:cNvSpPr>
          <p:nvPr>
            <p:ph type="body" idx="1"/>
          </p:nvPr>
        </p:nvSpPr>
        <p:spPr>
          <a:xfrm>
            <a:off x="1028700" y="1600200"/>
            <a:ext cx="7200900" cy="4876800"/>
          </a:xfrm>
          <a:prstGeom prst="rect">
            <a:avLst/>
          </a:prstGeom>
          <a:noFill/>
          <a:ln>
            <a:noFill/>
          </a:ln>
        </p:spPr>
        <p:txBody>
          <a:bodyPr spcFirstLastPara="1" wrap="square" lIns="91425" tIns="45700" rIns="91425" bIns="45700" anchor="t" anchorCtr="0">
            <a:noAutofit/>
          </a:bodyPr>
          <a:lstStyle/>
          <a:p>
            <a:pPr marL="171450" marR="0" lvl="0" indent="-146050" algn="l" rtl="0">
              <a:lnSpc>
                <a:spcPct val="90000"/>
              </a:lnSpc>
              <a:spcBef>
                <a:spcPts val="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Our attempt to attribute others’ behaviors to certain things can have real consequences.</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Jury deciding whether a shooting was malicious or in self-defense.</a:t>
            </a:r>
            <a:endParaRPr/>
          </a:p>
          <a:p>
            <a:pPr marL="342900" marR="0" lvl="1" indent="-139700" algn="l" rtl="0">
              <a:lnSpc>
                <a:spcPct val="90000"/>
              </a:lnSpc>
              <a:spcBef>
                <a:spcPts val="4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Manager evaluating the poor performance of an employee.</a:t>
            </a:r>
            <a:endParaRPr/>
          </a:p>
          <a:p>
            <a:pPr marL="342900" marR="0" lvl="1" indent="-139700" algn="l" rtl="0">
              <a:lnSpc>
                <a:spcPct val="90000"/>
              </a:lnSpc>
              <a:spcBef>
                <a:spcPts val="450"/>
              </a:spcBef>
              <a:spcAft>
                <a:spcPts val="0"/>
              </a:spcAft>
              <a:buClr>
                <a:schemeClr val="dk1"/>
              </a:buClr>
              <a:buFont typeface="Corbel"/>
              <a:buNone/>
            </a:pPr>
            <a:endParaRPr sz="2800" b="0" i="0" u="none" strike="noStrike" cap="none">
              <a:solidFill>
                <a:schemeClr val="dk1"/>
              </a:solidFill>
              <a:latin typeface="Corbel"/>
              <a:ea typeface="Corbel"/>
              <a:cs typeface="Corbel"/>
              <a:sym typeface="Corbel"/>
            </a:endParaRPr>
          </a:p>
          <a:p>
            <a:pPr marL="171450" marR="0" lvl="0" indent="-146050" algn="l" rtl="0">
              <a:lnSpc>
                <a:spcPct val="90000"/>
              </a:lnSpc>
              <a:spcBef>
                <a:spcPts val="1300"/>
              </a:spcBef>
              <a:spcAft>
                <a:spcPts val="0"/>
              </a:spcAft>
              <a:buClr>
                <a:schemeClr val="dk1"/>
              </a:buClr>
              <a:buSzPts val="1600"/>
              <a:buFont typeface="Corbel"/>
              <a:buChar char="•"/>
            </a:pPr>
            <a:r>
              <a:rPr lang="en-US" sz="2000" b="0" i="0" u="none" strike="noStrike" cap="none">
                <a:solidFill>
                  <a:schemeClr val="dk1"/>
                </a:solidFill>
                <a:latin typeface="Corbel"/>
                <a:ea typeface="Corbel"/>
                <a:cs typeface="Corbel"/>
                <a:sym typeface="Corbel"/>
              </a:rPr>
              <a:t>Our attributions can change depending on our emotions AND the context.</a:t>
            </a:r>
            <a:endParaRPr/>
          </a:p>
          <a:p>
            <a:pPr marL="342900" marR="0" lvl="1" indent="-139700" algn="l" rtl="0">
              <a:lnSpc>
                <a:spcPct val="90000"/>
              </a:lnSpc>
              <a:spcBef>
                <a:spcPts val="150"/>
              </a:spcBef>
              <a:spcAft>
                <a:spcPts val="0"/>
              </a:spcAft>
              <a:buClr>
                <a:schemeClr val="dk1"/>
              </a:buClr>
              <a:buSzPts val="1440"/>
              <a:buFont typeface="Corbel"/>
              <a:buChar char="•"/>
            </a:pPr>
            <a:r>
              <a:rPr lang="en-US" sz="1800" b="0" i="0" u="none" strike="noStrike" cap="none">
                <a:solidFill>
                  <a:schemeClr val="dk1"/>
                </a:solidFill>
                <a:latin typeface="Corbel"/>
                <a:ea typeface="Corbel"/>
                <a:cs typeface="Corbel"/>
                <a:sym typeface="Corbel"/>
              </a:rPr>
              <a:t>A spouse makes a snippy remark. In an unhappy marriage, the remark could be attributed to that spouses’ personality. In a happy marriage, the remark could be attributed to that spouse having a bad day at work.</a:t>
            </a:r>
            <a:endParaRPr/>
          </a:p>
          <a:p>
            <a:pPr marL="342900" marR="0" lvl="1" indent="2540" algn="l" rtl="0">
              <a:lnSpc>
                <a:spcPct val="90000"/>
              </a:lnSpc>
              <a:spcBef>
                <a:spcPts val="450"/>
              </a:spcBef>
              <a:spcAft>
                <a:spcPts val="0"/>
              </a:spcAft>
              <a:buClr>
                <a:schemeClr val="dk1"/>
              </a:buClr>
              <a:buSzPts val="2240"/>
              <a:buFont typeface="Corbel"/>
              <a:buNone/>
            </a:pPr>
            <a:endParaRPr sz="2800" b="0" i="0" u="none" strike="noStrike" cap="none">
              <a:solidFill>
                <a:schemeClr val="dk1"/>
              </a:solidFill>
              <a:latin typeface="Corbel"/>
              <a:ea typeface="Corbel"/>
              <a:cs typeface="Corbel"/>
              <a:sym typeface="Corbel"/>
            </a:endParaRPr>
          </a:p>
          <a:p>
            <a:pPr marL="171450" marR="0" lvl="0" indent="-146050" algn="l" rtl="0">
              <a:lnSpc>
                <a:spcPct val="90000"/>
              </a:lnSpc>
              <a:spcBef>
                <a:spcPts val="1300"/>
              </a:spcBef>
              <a:spcAft>
                <a:spcPts val="0"/>
              </a:spcAft>
              <a:buClr>
                <a:schemeClr val="dk1"/>
              </a:buClr>
              <a:buSzPts val="1600"/>
              <a:buFont typeface="Corbel"/>
              <a:buChar char="•"/>
            </a:pPr>
            <a:r>
              <a:rPr lang="en-US" sz="2000" b="1" i="1" u="none" strike="noStrike" cap="none">
                <a:solidFill>
                  <a:schemeClr val="dk1"/>
                </a:solidFill>
                <a:latin typeface="Corbel"/>
                <a:ea typeface="Corbel"/>
                <a:cs typeface="Corbel"/>
                <a:sym typeface="Corbel"/>
              </a:rPr>
              <a:t>Bottom line: Our attributions – to individuals’ dispositions or to their situations – have real consequences.</a:t>
            </a:r>
            <a:endParaRPr sz="2000" b="1" i="1" u="none" strike="noStrike" cap="none">
              <a:solidFill>
                <a:schemeClr val="dk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3191</Words>
  <Application>Microsoft Office PowerPoint</Application>
  <PresentationFormat>On-screen Show (4:3)</PresentationFormat>
  <Paragraphs>478</Paragraphs>
  <Slides>48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Corbel</vt:lpstr>
      <vt:lpstr>Basis</vt:lpstr>
      <vt:lpstr>SOCIAL  PSYCHOLOGY</vt:lpstr>
      <vt:lpstr>Social Psychology</vt:lpstr>
      <vt:lpstr>SOCIAL THINKING</vt:lpstr>
      <vt:lpstr>Attribution Theory</vt:lpstr>
      <vt:lpstr>Examples</vt:lpstr>
      <vt:lpstr>Examples</vt:lpstr>
      <vt:lpstr>Attribution Theory and Politics</vt:lpstr>
      <vt:lpstr>Fundamental Attribution Error</vt:lpstr>
      <vt:lpstr>The Effects of Attribution</vt:lpstr>
      <vt:lpstr>Attitudes</vt:lpstr>
      <vt:lpstr>PowerPoint Presentation</vt:lpstr>
      <vt:lpstr>NO TALKING! </vt:lpstr>
      <vt:lpstr>Attitudes Affecting Behaviors</vt:lpstr>
      <vt:lpstr>Attitudes Affecting Behaviors</vt:lpstr>
      <vt:lpstr>Behaviors Affecting Attitudes</vt:lpstr>
      <vt:lpstr>Other Similar Phenomena</vt:lpstr>
      <vt:lpstr>Behaviors Affecting Attitudes</vt:lpstr>
      <vt:lpstr>Behaviors Affecting Attitudes</vt:lpstr>
      <vt:lpstr>SOCIAL RELATIONS</vt:lpstr>
      <vt:lpstr>Prejudice</vt:lpstr>
      <vt:lpstr>Prejudice, Racial Profiling, and Attribution Theory</vt:lpstr>
      <vt:lpstr>Causes of Prejudice</vt:lpstr>
      <vt:lpstr>Causes of Prejudice</vt:lpstr>
      <vt:lpstr>Causes of Prejudice</vt:lpstr>
      <vt:lpstr>Causes of Prejudice</vt:lpstr>
      <vt:lpstr>Conflict</vt:lpstr>
      <vt:lpstr>Peacemaking</vt:lpstr>
      <vt:lpstr>SOCIAL INFLUENCE</vt:lpstr>
      <vt:lpstr>Conformity</vt:lpstr>
      <vt:lpstr>Conformity</vt:lpstr>
      <vt:lpstr>When to Conform</vt:lpstr>
      <vt:lpstr>Why Conform?</vt:lpstr>
      <vt:lpstr>Obedience</vt:lpstr>
      <vt:lpstr>Obedience </vt:lpstr>
      <vt:lpstr>Obedience</vt:lpstr>
      <vt:lpstr>GROUP INFLUENCE</vt:lpstr>
      <vt:lpstr>Social Influence – Individuals in Groups</vt:lpstr>
      <vt:lpstr>Social Influence – Groups as a Whole</vt:lpstr>
      <vt:lpstr>The Power of the Individual</vt:lpstr>
      <vt:lpstr>Why do we help others?</vt:lpstr>
      <vt:lpstr>Attraction</vt:lpstr>
      <vt:lpstr>Attraction</vt:lpstr>
      <vt:lpstr>Attraction</vt:lpstr>
      <vt:lpstr>Types of Love</vt:lpstr>
      <vt:lpstr>Altruism</vt:lpstr>
      <vt:lpstr>We are more likely to help if…</vt:lpstr>
      <vt:lpstr>Aggression</vt:lpstr>
      <vt:lpstr>2 Main Types of Aggression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PSYCHOLOGY</dc:title>
  <dc:creator>BOliveira</dc:creator>
  <cp:lastModifiedBy>fort nite</cp:lastModifiedBy>
  <cp:revision>2</cp:revision>
  <dcterms:modified xsi:type="dcterms:W3CDTF">2019-05-10T21:16:20Z</dcterms:modified>
</cp:coreProperties>
</file>